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71" r:id="rId5"/>
    <p:sldId id="272" r:id="rId6"/>
    <p:sldId id="273" r:id="rId7"/>
    <p:sldId id="263" r:id="rId8"/>
    <p:sldId id="260" r:id="rId9"/>
    <p:sldId id="261" r:id="rId10"/>
    <p:sldId id="274" r:id="rId11"/>
    <p:sldId id="275" r:id="rId12"/>
    <p:sldId id="265" r:id="rId13"/>
    <p:sldId id="264" r:id="rId14"/>
    <p:sldId id="266" r:id="rId15"/>
    <p:sldId id="278" r:id="rId16"/>
    <p:sldId id="279" r:id="rId17"/>
    <p:sldId id="267" r:id="rId18"/>
    <p:sldId id="268" r:id="rId19"/>
    <p:sldId id="269" r:id="rId20"/>
    <p:sldId id="270" r:id="rId21"/>
    <p:sldId id="280" r:id="rId22"/>
    <p:sldId id="284" r:id="rId23"/>
    <p:sldId id="281" r:id="rId24"/>
    <p:sldId id="282" r:id="rId25"/>
    <p:sldId id="258" r:id="rId26"/>
    <p:sldId id="276" r:id="rId27"/>
    <p:sldId id="283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3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911C0C-7F4E-4DED-A5C9-C9BAA4D5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928C03A-DC92-4FEC-BEF5-5182C1F3A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FFCF701-9FAD-4AC0-A147-8745E8A9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251A7FB-23CC-4151-89A2-7532D123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E01D5CD-27D6-4A11-BB7C-C54FA8DF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18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23B7FE-3131-4AE8-9816-3DC7B6F4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E9B9DC8-60BE-4227-A3E4-EA6297469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CBC1FA8-82B2-4466-8E42-C89AD6A7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06D5005-1C04-442E-BD07-4616CA9B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EAA6589-368E-4AE1-8365-B429F02A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17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0F2219AC-2BBD-4CEA-96E3-A68F54E34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CE12AFCA-C4A4-45D4-9DE7-DD3B76E50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482EA4C-9C6A-4A2A-A652-BE0EE4FE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EA00285-6F45-4E78-95A6-D0FD5F346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7E8D482-FA83-49EB-BFE3-C0DA8595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26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84116A-3148-4DF7-8777-6CA9F0BF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C480F0C-D502-4794-AB0E-45DF569B4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5B40250-10B5-490B-B2A5-AD47E381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144615-D12A-47D7-80FF-FF6A9989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1B06B5D-D771-4585-9168-E6069494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074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DAF128-B114-45C3-80BB-77FCD1D9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97429EF-D88E-4C31-8AAD-EF3721419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DD83C0E-3E16-45F5-B182-84EB9F47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3EB3E97-56C2-402B-8A03-717009C6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3742336-8470-48F8-9A58-224EAF00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9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E313087-E239-43BE-A93F-01F26687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59EA43E-3D8B-4FDE-976A-0BC45CF46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F385A80-DBE9-44DF-8DD8-FD29393C1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A1BC6DE-8D25-4C52-9C03-EB95EFF3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FB8ADE5-B8B2-4763-9297-0891685E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DEBF604-D56A-4B0A-8D81-74929334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51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DA40FC-1894-46D4-B10B-F3790FDE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EC6DBEE-0619-413A-9287-AA668907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B1E82B1-0D5A-42CD-BC17-60E76E831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2B12467-FFE5-4FA6-84FF-604D20501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0B8F695-7642-47A9-852D-9872E23F06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2DDDEEDD-9DBF-4D5B-8168-A70831E8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E02C05CC-1A70-4A4F-B149-3A441DA3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36FC463D-1853-431C-A9E3-5E93EAA0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80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3DB5A0-AFEA-4187-BDE5-C3631774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4EC82CD-80CD-427F-9504-C0915DB7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B79870B-FEDE-43D1-A295-0487CA58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6733C1A6-17A4-4642-BDCC-52A28DD0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82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F63EA22A-A64A-4202-AA64-66A546C7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A584404F-464D-49F1-9D50-CFCB65CF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4A62B8E-EAFA-4027-B8D5-6C7729EC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3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0D7A8F-B937-4111-8961-A075EDC4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EC778C-D0E6-4D5E-9B81-CEFE13E2C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ACE7A62-B934-4CAA-B899-B86C56AF8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DD63084-C433-4DB6-8762-2A492E388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8F80CB5-D69F-40B4-95A3-EEDFC0BC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248D6B3-545D-496E-B4E2-FE79D59F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50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4D088A-5A4A-4563-89D4-FA1734A0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8FB36298-B89B-4480-88A7-FFFE650BB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2D864D2-1D9C-460D-9D14-A2E23662B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A475216-E689-4B58-A8CF-8F57741C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D509A8B-4115-4E22-B7A5-2773EC8C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7EDBFC4-4FAF-40E6-AC38-B6675A02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781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E2C755A-7107-4512-90EC-ED91FDF8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3C3FAE1-95CE-4018-A4EC-A04457714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7441745-7DFE-42E5-9955-107621ED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46127-78CC-41F6-B11D-821E649F9709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0D9B02B-843A-41ED-8F3F-410FEC126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8543781-75C1-4F2F-8974-655A4882D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9C9FE-0A26-43AD-9D96-2F3D0F92B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8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9.mp3"/><Relationship Id="rId7" Type="http://schemas.openxmlformats.org/officeDocument/2006/relationships/image" Target="../media/image20.jpeg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p3"/><Relationship Id="rId4" Type="http://schemas.microsoft.com/office/2007/relationships/media" Target="../media/media10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image" Target="../media/image23.jpeg"/><Relationship Id="rId3" Type="http://schemas.openxmlformats.org/officeDocument/2006/relationships/audio" Target="../media/media11.mp3"/><Relationship Id="rId7" Type="http://schemas.openxmlformats.org/officeDocument/2006/relationships/audio" Target="../media/media13.mp3"/><Relationship Id="rId12" Type="http://schemas.openxmlformats.org/officeDocument/2006/relationships/image" Target="../media/image22.jpeg"/><Relationship Id="rId2" Type="http://schemas.microsoft.com/office/2007/relationships/media" Target="../media/media11.mp3"/><Relationship Id="rId1" Type="http://schemas.openxmlformats.org/officeDocument/2006/relationships/tags" Target="../tags/tag10.xml"/><Relationship Id="rId6" Type="http://schemas.microsoft.com/office/2007/relationships/media" Target="../media/media13.mp3"/><Relationship Id="rId11" Type="http://schemas.openxmlformats.org/officeDocument/2006/relationships/image" Target="../media/image3.png"/><Relationship Id="rId5" Type="http://schemas.openxmlformats.org/officeDocument/2006/relationships/audio" Target="../media/media12.wav"/><Relationship Id="rId15" Type="http://schemas.openxmlformats.org/officeDocument/2006/relationships/image" Target="../media/image25.jpeg"/><Relationship Id="rId10" Type="http://schemas.openxmlformats.org/officeDocument/2006/relationships/slideLayout" Target="../slideLayouts/slideLayout2.xml"/><Relationship Id="rId4" Type="http://schemas.microsoft.com/office/2007/relationships/media" Target="../media/media12.wav"/><Relationship Id="rId9" Type="http://schemas.openxmlformats.org/officeDocument/2006/relationships/audio" Target="../media/media9.mp3"/><Relationship Id="rId1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14.mp3"/><Relationship Id="rId7" Type="http://schemas.openxmlformats.org/officeDocument/2006/relationships/image" Target="../media/image29.jpeg"/><Relationship Id="rId2" Type="http://schemas.microsoft.com/office/2007/relationships/media" Target="../media/media14.mp3"/><Relationship Id="rId1" Type="http://schemas.openxmlformats.org/officeDocument/2006/relationships/tags" Target="../tags/tag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5.mp3"/><Relationship Id="rId7" Type="http://schemas.openxmlformats.org/officeDocument/2006/relationships/image" Target="../media/image34.png"/><Relationship Id="rId2" Type="http://schemas.microsoft.com/office/2007/relationships/media" Target="../media/media15.mp3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p3"/><Relationship Id="rId7" Type="http://schemas.openxmlformats.org/officeDocument/2006/relationships/image" Target="../media/image45.png"/><Relationship Id="rId2" Type="http://schemas.microsoft.com/office/2007/relationships/media" Target="../media/media16.mp3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.png"/><Relationship Id="rId3" Type="http://schemas.openxmlformats.org/officeDocument/2006/relationships/audio" Target="../media/media17.mp3"/><Relationship Id="rId7" Type="http://schemas.openxmlformats.org/officeDocument/2006/relationships/image" Target="../media/image54.png"/><Relationship Id="rId12" Type="http://schemas.openxmlformats.org/officeDocument/2006/relationships/image" Target="../media/image59.gif"/><Relationship Id="rId2" Type="http://schemas.microsoft.com/office/2007/relationships/media" Target="../media/media17.mp3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2" Type="http://schemas.microsoft.com/office/2007/relationships/media" Target="../media/media19.mp3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2" Type="http://schemas.microsoft.com/office/2007/relationships/media" Target="../media/media20.mp3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audio" Target="../media/media21.mp3"/><Relationship Id="rId7" Type="http://schemas.openxmlformats.org/officeDocument/2006/relationships/image" Target="../media/image71.gif"/><Relationship Id="rId2" Type="http://schemas.microsoft.com/office/2007/relationships/media" Target="../media/media21.mp3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audio" Target="../media/media22.mp3"/><Relationship Id="rId10" Type="http://schemas.openxmlformats.org/officeDocument/2006/relationships/image" Target="../media/image74.gif"/><Relationship Id="rId4" Type="http://schemas.microsoft.com/office/2007/relationships/media" Target="../media/media22.mp3"/><Relationship Id="rId9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p3"/><Relationship Id="rId7" Type="http://schemas.openxmlformats.org/officeDocument/2006/relationships/image" Target="../media/image6.jpe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image" Target="../media/image10.jpe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p3"/><Relationship Id="rId7" Type="http://schemas.openxmlformats.org/officeDocument/2006/relationships/image" Target="../media/image11.jpe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p3"/><Relationship Id="rId10" Type="http://schemas.openxmlformats.org/officeDocument/2006/relationships/image" Target="../media/image3.png"/><Relationship Id="rId4" Type="http://schemas.microsoft.com/office/2007/relationships/media" Target="../media/media5.mp3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tags" Target="../tags/tag5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90EE1A-BE9D-4EF6-A002-53E9938E1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3956DA7-D6FC-412B-83DE-E9E3E6162C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6AB049A-2512-41D0-B5F6-70A89630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12192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77670"/>
      </p:ext>
    </p:extLst>
  </p:cSld>
  <p:clrMapOvr>
    <a:masterClrMapping/>
  </p:clrMapOvr>
  <p:transition spd="slow" advTm="636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Znalezione obrazy dla zapytania: koty">
            <a:extLst>
              <a:ext uri="{FF2B5EF4-FFF2-40B4-BE49-F238E27FC236}">
                <a16:creationId xmlns:a16="http://schemas.microsoft.com/office/drawing/2014/main" xmlns="" id="{58A82FF7-8911-4CCE-8289-EF55C521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996" y="824744"/>
            <a:ext cx="6484004" cy="60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nalezione obrazy dla zapytania: kot na białym tle">
            <a:extLst>
              <a:ext uri="{FF2B5EF4-FFF2-40B4-BE49-F238E27FC236}">
                <a16:creationId xmlns:a16="http://schemas.microsoft.com/office/drawing/2014/main" xmlns="" id="{752D6664-7510-4950-B6CC-2829203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5965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ot01">
            <a:hlinkClick r:id="" action="ppaction://media"/>
            <a:extLst>
              <a:ext uri="{FF2B5EF4-FFF2-40B4-BE49-F238E27FC236}">
                <a16:creationId xmlns:a16="http://schemas.microsoft.com/office/drawing/2014/main" xmlns="" id="{EF72362D-D0E7-4203-A7A3-C0B4410ADE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927" y="1437811"/>
            <a:ext cx="609600" cy="609600"/>
          </a:xfrm>
          <a:prstGeom prst="rect">
            <a:avLst/>
          </a:prstGeom>
        </p:spPr>
      </p:pic>
      <p:pic>
        <p:nvPicPr>
          <p:cNvPr id="7" name="male-koty">
            <a:hlinkClick r:id="" action="ppaction://media"/>
            <a:extLst>
              <a:ext uri="{FF2B5EF4-FFF2-40B4-BE49-F238E27FC236}">
                <a16:creationId xmlns:a16="http://schemas.microsoft.com/office/drawing/2014/main" xmlns="" id="{8619C0E6-310B-40FF-92E4-2B7A4970E4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9021" y="3968822"/>
            <a:ext cx="609600" cy="609600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0AC5544B-E028-4229-8370-DE212C9B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279" y="335842"/>
            <a:ext cx="6929542" cy="1406769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Miauczenie – język kotów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697901"/>
      </p:ext>
    </p:extLst>
  </p:cSld>
  <p:clrMapOvr>
    <a:masterClrMapping/>
  </p:clrMapOvr>
  <p:transition spd="slow" advTm="36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3145" objId="6"/>
        <p14:stopEvt time="17688" objId="6"/>
        <p14:playEvt time="24486" objId="7"/>
        <p14:stopEvt time="34539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220F2C27-5705-48EE-B6F8-44A7F4EB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57" y="324194"/>
            <a:ext cx="10325199" cy="14067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dirty="0"/>
              <a:t>Spróbujcie rozpoznać dźwięki zwierzaków domowych.</a:t>
            </a:r>
          </a:p>
        </p:txBody>
      </p:sp>
      <p:pic>
        <p:nvPicPr>
          <p:cNvPr id="5" name="kanarek">
            <a:hlinkClick r:id="" action="ppaction://media"/>
            <a:extLst>
              <a:ext uri="{FF2B5EF4-FFF2-40B4-BE49-F238E27FC236}">
                <a16:creationId xmlns:a16="http://schemas.microsoft.com/office/drawing/2014/main" xmlns="" id="{8D85A00A-C93C-4985-9ED2-A4D776170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4975" y="2148405"/>
            <a:ext cx="609600" cy="609600"/>
          </a:xfrm>
          <a:prstGeom prst="rect">
            <a:avLst/>
          </a:prstGeom>
        </p:spPr>
      </p:pic>
      <p:pic>
        <p:nvPicPr>
          <p:cNvPr id="6" name="szczescie">
            <a:hlinkClick r:id="" action="ppaction://media"/>
            <a:extLst>
              <a:ext uri="{FF2B5EF4-FFF2-40B4-BE49-F238E27FC236}">
                <a16:creationId xmlns:a16="http://schemas.microsoft.com/office/drawing/2014/main" xmlns="" id="{FA53A4FA-AB0E-4662-9458-C273C766EC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4191" y="2126974"/>
            <a:ext cx="609600" cy="609600"/>
          </a:xfrm>
          <a:prstGeom prst="rect">
            <a:avLst/>
          </a:prstGeom>
        </p:spPr>
      </p:pic>
      <p:pic>
        <p:nvPicPr>
          <p:cNvPr id="7" name="pies">
            <a:hlinkClick r:id="" action="ppaction://media"/>
            <a:extLst>
              <a:ext uri="{FF2B5EF4-FFF2-40B4-BE49-F238E27FC236}">
                <a16:creationId xmlns:a16="http://schemas.microsoft.com/office/drawing/2014/main" xmlns="" id="{DD8A7D76-1F63-47B9-9079-6603580EFD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0157" y="2148405"/>
            <a:ext cx="609600" cy="609600"/>
          </a:xfrm>
          <a:prstGeom prst="rect">
            <a:avLst/>
          </a:prstGeom>
        </p:spPr>
      </p:pic>
      <p:pic>
        <p:nvPicPr>
          <p:cNvPr id="8" name="kot01">
            <a:hlinkClick r:id="" action="ppaction://media"/>
            <a:extLst>
              <a:ext uri="{FF2B5EF4-FFF2-40B4-BE49-F238E27FC236}">
                <a16:creationId xmlns:a16="http://schemas.microsoft.com/office/drawing/2014/main" xmlns="" id="{FCD6C5CF-E3BE-4B31-A777-04B2C24A5D0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6123" y="2158344"/>
            <a:ext cx="609600" cy="609600"/>
          </a:xfrm>
          <a:prstGeom prst="rect">
            <a:avLst/>
          </a:prstGeom>
        </p:spPr>
      </p:pic>
      <p:pic>
        <p:nvPicPr>
          <p:cNvPr id="8194" name="Picture 2" descr="Znalezione obrazy dla zapytania: kanarek">
            <a:extLst>
              <a:ext uri="{FF2B5EF4-FFF2-40B4-BE49-F238E27FC236}">
                <a16:creationId xmlns:a16="http://schemas.microsoft.com/office/drawing/2014/main" xmlns="" id="{D35E36ED-F79B-4818-B1D0-12B0ED5D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6148"/>
            <a:ext cx="2726634" cy="34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nalezione obrazy dla zapytania: świnka morska na białym tle">
            <a:extLst>
              <a:ext uri="{FF2B5EF4-FFF2-40B4-BE49-F238E27FC236}">
                <a16:creationId xmlns:a16="http://schemas.microsoft.com/office/drawing/2014/main" xmlns="" id="{6D66A31B-0CC2-4170-B076-9377D5CD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610" y="3465929"/>
            <a:ext cx="3813588" cy="28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nalezione obrazy dla zapytania: pies na białym tle">
            <a:extLst>
              <a:ext uri="{FF2B5EF4-FFF2-40B4-BE49-F238E27FC236}">
                <a16:creationId xmlns:a16="http://schemas.microsoft.com/office/drawing/2014/main" xmlns="" id="{E5669279-848F-446C-BB19-4568E86B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945294"/>
            <a:ext cx="30670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Znalezione obrazy dla zapytania: kot na białym tle">
            <a:extLst>
              <a:ext uri="{FF2B5EF4-FFF2-40B4-BE49-F238E27FC236}">
                <a16:creationId xmlns:a16="http://schemas.microsoft.com/office/drawing/2014/main" xmlns="" id="{8F37A83C-86AD-4A4B-A955-1A7721DF7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916" y="2697801"/>
            <a:ext cx="2726634" cy="40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41277"/>
      </p:ext>
    </p:extLst>
  </p:cSld>
  <p:clrMapOvr>
    <a:masterClrMapping/>
  </p:clrMapOvr>
  <p:transition spd="slow" advTm="873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4763" objId="2"/>
        <p14:stopEvt time="9579" objId="2"/>
        <p14:playEvt time="10053" objId="5"/>
        <p14:stopEvt time="19841" objId="5"/>
        <p14:playEvt time="24695" objId="6"/>
        <p14:stopEvt time="32723" objId="6"/>
        <p14:playEvt time="38492" objId="7"/>
        <p14:stopEvt time="62978" objId="7"/>
        <p14:playEvt time="69210" objId="8"/>
        <p14:stopEvt time="83754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8A63C7-9A9C-4D79-B765-C527151B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58" y="324194"/>
            <a:ext cx="3600860" cy="1406769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Jakie są koty?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F006645-4755-48EB-BAB3-5299C5FD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27" y="1255475"/>
            <a:ext cx="3906491" cy="49597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2200" dirty="0"/>
              <a:t>Te zwierzaki najwięcej czasu spędzają na odpoczynku. Szczególnie koty domowe nie </a:t>
            </a:r>
            <a:br>
              <a:rPr lang="pl-PL" sz="2200" dirty="0"/>
            </a:br>
            <a:r>
              <a:rPr lang="pl-PL" sz="2200" dirty="0"/>
              <a:t>są zbyt aktywne. Sporo czasu spędzają na higienie. </a:t>
            </a:r>
            <a:br>
              <a:rPr lang="pl-PL" sz="2200" dirty="0"/>
            </a:br>
            <a:r>
              <a:rPr lang="pl-PL" sz="2200" dirty="0"/>
              <a:t>W większości nie lubią wody. </a:t>
            </a:r>
            <a:br>
              <a:rPr lang="pl-PL" sz="2200" dirty="0"/>
            </a:br>
            <a:r>
              <a:rPr lang="pl-PL" sz="2200" dirty="0"/>
              <a:t>Są przyjazne, lubią się przytulać, ale nie zawsze mają na to ochotę. Chodzą własnymi ścieżkami. Chętnie się bawią. Potrzebują zdzierać pazurki, </a:t>
            </a:r>
            <a:br>
              <a:rPr lang="pl-PL" sz="2200" dirty="0"/>
            </a:br>
            <a:r>
              <a:rPr lang="pl-PL" sz="2200" dirty="0"/>
              <a:t>a do tego najlepiej </a:t>
            </a:r>
            <a:br>
              <a:rPr lang="pl-PL" sz="2200" dirty="0"/>
            </a:br>
            <a:r>
              <a:rPr lang="pl-PL" sz="2200" dirty="0"/>
              <a:t>nadaje się drapak. </a:t>
            </a:r>
          </a:p>
        </p:txBody>
      </p:sp>
      <p:pic>
        <p:nvPicPr>
          <p:cNvPr id="14" name="Obraz 13" descr="Obraz zawierający kot, siedzi, wewnątrz, ssak&#10;&#10;Opis wygenerowany automatycznie">
            <a:extLst>
              <a:ext uri="{FF2B5EF4-FFF2-40B4-BE49-F238E27FC236}">
                <a16:creationId xmlns:a16="http://schemas.microsoft.com/office/drawing/2014/main" xmlns="" id="{F5D098D4-9677-4302-A4EA-0A02C6427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179" y="1027578"/>
            <a:ext cx="4572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413233"/>
      </p:ext>
    </p:extLst>
  </p:cSld>
  <p:clrMapOvr>
    <a:masterClrMapping/>
  </p:clrMapOvr>
  <p:transition spd="slow" advTm="42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10609" objId="4"/>
        <p14:stopEvt time="41165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A4DAF2-9DEE-44F7-B2E0-D7C65F9B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75" y="140699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Co jest potrzebne do opieki nad kotem?</a:t>
            </a:r>
          </a:p>
        </p:txBody>
      </p:sp>
      <p:pic>
        <p:nvPicPr>
          <p:cNvPr id="4098" name="Picture 2" descr="Trixie KUWETA CLASSIC z ramką dla Kota 47cm beżowa | KOT \ CZYSTOŚĆ \ Kuwety">
            <a:extLst>
              <a:ext uri="{FF2B5EF4-FFF2-40B4-BE49-F238E27FC236}">
                <a16:creationId xmlns:a16="http://schemas.microsoft.com/office/drawing/2014/main" xmlns="" id="{F4DA2D07-9A46-41E3-A975-B2C3B050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49" y="1842867"/>
            <a:ext cx="3067668" cy="18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092F6AA-BA13-46C9-9FFF-1E7ED285C3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94" y="3233272"/>
            <a:ext cx="2479065" cy="2641627"/>
          </a:xfrm>
          <a:prstGeom prst="rect">
            <a:avLst/>
          </a:prstGeom>
        </p:spPr>
      </p:pic>
      <p:pic>
        <p:nvPicPr>
          <p:cNvPr id="4100" name="Picture 4" descr="Zestaw Dwóch Nowoczesnych Misek Dla Kota PETKIT Smartcat – Click Market">
            <a:extLst>
              <a:ext uri="{FF2B5EF4-FFF2-40B4-BE49-F238E27FC236}">
                <a16:creationId xmlns:a16="http://schemas.microsoft.com/office/drawing/2014/main" xmlns="" id="{3BFA80AE-61EB-489F-B344-75608755B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959" y="1271762"/>
            <a:ext cx="353568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ixie Mysz, nakręcana zabawka dla kota Ostrowiec Świętokrzyski -  Sprzedajemy.pl">
            <a:extLst>
              <a:ext uri="{FF2B5EF4-FFF2-40B4-BE49-F238E27FC236}">
                <a16:creationId xmlns:a16="http://schemas.microsoft.com/office/drawing/2014/main" xmlns="" id="{D9C0DA2A-23FD-4F02-A99A-C9CD4941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691" y="4388515"/>
            <a:ext cx="33337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rapak, domek dla kota 74 cm DR-252 kremowy Pethaus">
            <a:extLst>
              <a:ext uri="{FF2B5EF4-FFF2-40B4-BE49-F238E27FC236}">
                <a16:creationId xmlns:a16="http://schemas.microsoft.com/office/drawing/2014/main" xmlns="" id="{52538C03-4990-40E2-B8E5-0272D1CE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1705" y="2951000"/>
            <a:ext cx="2872651" cy="28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797EF28A-4A3C-47B5-BA98-BC58280AE655}"/>
              </a:ext>
            </a:extLst>
          </p:cNvPr>
          <p:cNvSpPr/>
          <p:nvPr/>
        </p:nvSpPr>
        <p:spPr>
          <a:xfrm>
            <a:off x="747275" y="3708009"/>
            <a:ext cx="1402606" cy="536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kuweta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4B2BB1EA-B01A-4202-B604-D61B311203C2}"/>
              </a:ext>
            </a:extLst>
          </p:cNvPr>
          <p:cNvSpPr/>
          <p:nvPr/>
        </p:nvSpPr>
        <p:spPr>
          <a:xfrm>
            <a:off x="2037017" y="5764151"/>
            <a:ext cx="1402606" cy="5360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żwirek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A61F7EC7-3B5C-47FB-9CA4-0978673B9E88}"/>
              </a:ext>
            </a:extLst>
          </p:cNvPr>
          <p:cNvSpPr/>
          <p:nvPr/>
        </p:nvSpPr>
        <p:spPr>
          <a:xfrm>
            <a:off x="8130468" y="1574828"/>
            <a:ext cx="2293691" cy="536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miski z jedzeniem </a:t>
            </a:r>
            <a:br>
              <a:rPr lang="pl-PL" sz="2000" dirty="0"/>
            </a:br>
            <a:r>
              <a:rPr lang="pl-PL" sz="2000" dirty="0"/>
              <a:t>i piciem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8226EC32-1F37-40DD-BCAD-32D122A8A187}"/>
              </a:ext>
            </a:extLst>
          </p:cNvPr>
          <p:cNvSpPr/>
          <p:nvPr/>
        </p:nvSpPr>
        <p:spPr>
          <a:xfrm>
            <a:off x="4847926" y="6137816"/>
            <a:ext cx="1402606" cy="5360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zabawki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D15A1671-9F1C-43D8-83FF-E3C7FFB8D8CF}"/>
              </a:ext>
            </a:extLst>
          </p:cNvPr>
          <p:cNvSpPr/>
          <p:nvPr/>
        </p:nvSpPr>
        <p:spPr>
          <a:xfrm>
            <a:off x="9722856" y="6032190"/>
            <a:ext cx="1402606" cy="5360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drapak</a:t>
            </a: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xmlns="" id="{F09D398A-93A1-4677-8816-AD23B3BCB3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06284" y="4876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902">
        <p14:prism isInverted="1"/>
      </p:transition>
    </mc:Choice>
    <mc:Fallback xmlns="">
      <p:transition spd="slow" advTm="27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  <p:extLst mod="1">
    <p:ext uri="{E180D4A7-C9FB-4DFB-919C-405C955672EB}">
      <p14:showEvtLst xmlns:p14="http://schemas.microsoft.com/office/powerpoint/2010/main">
        <p14:playEvt time="3578" objId="3"/>
        <p14:stopEvt time="7425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857CD70-2945-4891-8054-AC2A510729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42180" y="815902"/>
            <a:ext cx="2799766" cy="3815148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041A2CB-615D-490B-A397-E2757CE8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75" y="140699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Są różne rasy kotów, oto kilka z nich: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4474A96-CA81-49C2-98CD-C7CB0EC588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4414" y="381543"/>
            <a:ext cx="2615873" cy="44999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FA9DF99-8A27-4904-8597-06A7AFD10D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9929" y="888638"/>
            <a:ext cx="1948130" cy="348578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B19F36FE-5BD8-4673-AC35-82D246F086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90066" y="3318276"/>
            <a:ext cx="2942008" cy="413744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DDBA3D16-D90F-4F3A-994D-743FF36F5C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766" y="4780235"/>
            <a:ext cx="2835446" cy="2077765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F8947E28-6DA4-4790-A2B4-79A45B89D7F5}"/>
              </a:ext>
            </a:extLst>
          </p:cNvPr>
          <p:cNvSpPr/>
          <p:nvPr/>
        </p:nvSpPr>
        <p:spPr>
          <a:xfrm>
            <a:off x="747275" y="3708009"/>
            <a:ext cx="1402606" cy="53607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SYJAMSKI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D59EA3FF-7DEA-4110-8D62-9959891BC521}"/>
              </a:ext>
            </a:extLst>
          </p:cNvPr>
          <p:cNvSpPr/>
          <p:nvPr/>
        </p:nvSpPr>
        <p:spPr>
          <a:xfrm>
            <a:off x="4793384" y="3429000"/>
            <a:ext cx="1402606" cy="5360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BRYTYJSKI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51F76DE1-2CF1-47AF-8F7D-E8DE14A45A7C}"/>
              </a:ext>
            </a:extLst>
          </p:cNvPr>
          <p:cNvSpPr/>
          <p:nvPr/>
        </p:nvSpPr>
        <p:spPr>
          <a:xfrm>
            <a:off x="8234489" y="4165773"/>
            <a:ext cx="1402606" cy="536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SFINKS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778913F2-64F0-48D8-BE25-33C50DE434EF}"/>
              </a:ext>
            </a:extLst>
          </p:cNvPr>
          <p:cNvSpPr/>
          <p:nvPr/>
        </p:nvSpPr>
        <p:spPr>
          <a:xfrm>
            <a:off x="1789043" y="5949756"/>
            <a:ext cx="1629114" cy="5360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BENGALSKI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0B2935A9-2417-47E9-A9DB-928D3F15A74D}"/>
              </a:ext>
            </a:extLst>
          </p:cNvPr>
          <p:cNvSpPr/>
          <p:nvPr/>
        </p:nvSpPr>
        <p:spPr>
          <a:xfrm>
            <a:off x="8935792" y="5551078"/>
            <a:ext cx="2703726" cy="5360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NORWESKI LEŚNY</a:t>
            </a: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xmlns="" id="{A84FC410-46A7-40EB-8972-818B459C80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7412" y="5227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02103"/>
      </p:ext>
    </p:extLst>
  </p:cSld>
  <p:clrMapOvr>
    <a:masterClrMapping/>
  </p:clrMapOvr>
  <p:transition spd="slow" advTm="3358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3637" objId="2"/>
        <p14:stopEvt time="858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nalezione obrazy dla zapytania: kot dachowiec">
            <a:extLst>
              <a:ext uri="{FF2B5EF4-FFF2-40B4-BE49-F238E27FC236}">
                <a16:creationId xmlns:a16="http://schemas.microsoft.com/office/drawing/2014/main" xmlns="" id="{91739376-8F0D-4923-B22F-CF9E079E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98" y="571500"/>
            <a:ext cx="57531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659D3755-8E9B-46AD-A721-3AA932EE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016" y="949102"/>
            <a:ext cx="3906491" cy="49597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2200" dirty="0"/>
              <a:t>Biały, czarny, rudy, szary to kolory kotków dachowych, czyli nierasowych. Dachowce są okazami zdrowia, nie są wybredne – lubią jeść wszystko. Mogą być łagodne, ale też szalone i dzikie. Ich charakter często zależy od człowieka, który się nim opiekuje. </a:t>
            </a:r>
          </a:p>
        </p:txBody>
      </p:sp>
      <p:pic>
        <p:nvPicPr>
          <p:cNvPr id="2050" name="Picture 2" descr="obrazek">
            <a:extLst>
              <a:ext uri="{FF2B5EF4-FFF2-40B4-BE49-F238E27FC236}">
                <a16:creationId xmlns:a16="http://schemas.microsoft.com/office/drawing/2014/main" xmlns="" id="{CB0BB63C-61A6-4FFF-9FED-9BE2B746E9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602" y="0"/>
            <a:ext cx="4164703" cy="24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azek">
            <a:extLst>
              <a:ext uri="{FF2B5EF4-FFF2-40B4-BE49-F238E27FC236}">
                <a16:creationId xmlns:a16="http://schemas.microsoft.com/office/drawing/2014/main" xmlns="" id="{D43EAABA-2135-4D24-B85E-7C82D59A9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261" y="4771245"/>
            <a:ext cx="3022795" cy="200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063195"/>
      </p:ext>
    </p:extLst>
  </p:cSld>
  <p:clrMapOvr>
    <a:masterClrMapping/>
  </p:clrMapOvr>
  <p:transition spd="slow" advTm="332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  <p:extLst mod="1">
    <p:ext uri="{E180D4A7-C9FB-4DFB-919C-405C955672EB}">
      <p14:showEvtLst xmlns:p14="http://schemas.microsoft.com/office/powerpoint/2010/main">
        <p14:playEvt time="9338" objId="2"/>
        <p14:stopEvt time="32705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C66BDA0-FBA7-4A65-B687-5719AA60C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41" y="0"/>
            <a:ext cx="5144025" cy="6858000"/>
          </a:xfrm>
          <a:prstGeom prst="rect">
            <a:avLst/>
          </a:prstGeom>
        </p:spPr>
      </p:pic>
      <p:pic>
        <p:nvPicPr>
          <p:cNvPr id="7" name="Picture 4" descr="Znalezione obrazy dla zapytania: odcisk kota">
            <a:extLst>
              <a:ext uri="{FF2B5EF4-FFF2-40B4-BE49-F238E27FC236}">
                <a16:creationId xmlns:a16="http://schemas.microsoft.com/office/drawing/2014/main" xmlns="" id="{179D9A2F-E2B4-4BF6-923F-5A110273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21767">
            <a:off x="6759495" y="2352969"/>
            <a:ext cx="5962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nalezione obrazy dla zapytania: odcisk kota">
            <a:extLst>
              <a:ext uri="{FF2B5EF4-FFF2-40B4-BE49-F238E27FC236}">
                <a16:creationId xmlns:a16="http://schemas.microsoft.com/office/drawing/2014/main" xmlns="" id="{2C269BBF-0410-43E8-96B1-AFFF2361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21767">
            <a:off x="5565855" y="2044807"/>
            <a:ext cx="5962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B3B39F11-8E4B-431D-B2E2-7ABA03D4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5791" y="4395036"/>
            <a:ext cx="2452876" cy="12208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2200" dirty="0"/>
              <a:t>Odciski łapek kota</a:t>
            </a:r>
          </a:p>
        </p:txBody>
      </p:sp>
      <p:pic>
        <p:nvPicPr>
          <p:cNvPr id="3074" name="Picture 2" descr="obrazek">
            <a:extLst>
              <a:ext uri="{FF2B5EF4-FFF2-40B4-BE49-F238E27FC236}">
                <a16:creationId xmlns:a16="http://schemas.microsoft.com/office/drawing/2014/main" xmlns="" id="{D5443A7A-BA3E-42BA-B472-1D2BAF50A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548" y="308161"/>
            <a:ext cx="3333751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441085"/>
      </p:ext>
    </p:extLst>
  </p:cSld>
  <p:clrMapOvr>
    <a:masterClrMapping/>
  </p:clrMapOvr>
  <p:transition spd="slow" advTm="423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EA44DE-0618-434F-873D-0E142D74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Znane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kociaki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91A17C2-F98C-4EE4-8434-C53F14DCCF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47DB465-7491-4A28-A293-AA6E3306CC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DA8BA5F-D2B4-4D5E-96AD-65D222244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4A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xmlns="" id="{9DCFB853-60C2-44E5-8569-1E3218BA40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5426" y="60063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492579"/>
      </p:ext>
    </p:extLst>
  </p:cSld>
  <p:clrMapOvr>
    <a:masterClrMapping/>
  </p:clrMapOvr>
  <p:transition spd="slow" advTm="25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285" objId="3"/>
        <p14:stopEvt time="5003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55BF45-6A30-4844-A871-D12F46BB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Znane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kociaki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2DC32C9-C33D-40AA-AB98-2A7CA6D7E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D43D676-08EF-49B5-97BE-531704CB6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206710D-3620-431A-876B-BD0DCF41F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1" r="1" b="1613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EF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6876165"/>
      </p:ext>
    </p:extLst>
  </p:cSld>
  <p:clrMapOvr>
    <a:masterClrMapping/>
  </p:clrMapOvr>
  <p:transition spd="slow" advTm="185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7BE21B-8E0E-437B-A691-15032779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/>
              <a:t>Znane</a:t>
            </a:r>
            <a:r>
              <a:rPr lang="en-US" sz="6000" dirty="0"/>
              <a:t> </a:t>
            </a:r>
            <a:r>
              <a:rPr lang="en-US" sz="6000" dirty="0" err="1"/>
              <a:t>kociaki</a:t>
            </a:r>
            <a:r>
              <a:rPr lang="en-US" sz="6000" dirty="0"/>
              <a:t>: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97A7701-F915-4A83-B761-2B927DE542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0" y="476573"/>
            <a:ext cx="3406861" cy="37749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D5A6B4C-8B0F-4BC0-9A2A-D0D0D0E3EB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007" y="476573"/>
            <a:ext cx="3387986" cy="37749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611837D-0F6C-4628-92F0-D23D9DFB41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235" y="476573"/>
            <a:ext cx="3416298" cy="37749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A9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50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683">
        <p:split orient="vert"/>
      </p:transition>
    </mc:Choice>
    <mc:Fallback xmlns="">
      <p:transition spd="slow" advTm="136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tapeta Brytyjskie koty na białym tle - Dekowizja.pl">
            <a:extLst>
              <a:ext uri="{FF2B5EF4-FFF2-40B4-BE49-F238E27FC236}">
                <a16:creationId xmlns:a16="http://schemas.microsoft.com/office/drawing/2014/main" xmlns="" id="{0BC9CB85-7744-44F0-9E6E-EC3D23EF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312" y="112542"/>
            <a:ext cx="952500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1ECB508-17C2-4CD0-9002-AB485AD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7637"/>
            <a:ext cx="10515600" cy="1603375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Dzień Kota w Polsce obchodzimy 17 lutego. Święto powstało z miłości do tych zwierząt. Koty od tysięcy lat zajmują ważne miejsce w życiu człowieka i są ulubieńcami dzieci i dorosłych. 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37B04E6A-DF2A-4B61-A157-CC02A967E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8644" y="57314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12811"/>
      </p:ext>
    </p:extLst>
  </p:cSld>
  <p:clrMapOvr>
    <a:masterClrMapping/>
  </p:clrMapOvr>
  <p:transition spd="slow" advTm="209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3828" objId="2"/>
        <p14:stopEvt time="20636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15C00F-A9CE-4B61-B7A4-01D95795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398"/>
            <a:ext cx="10515600" cy="1026353"/>
          </a:xfrm>
        </p:spPr>
        <p:txBody>
          <a:bodyPr/>
          <a:lstStyle/>
          <a:p>
            <a:pPr algn="ctr"/>
            <a:r>
              <a:rPr lang="pl-PL" dirty="0"/>
              <a:t>Dopasujcie kotka do jego przyjaciela.</a:t>
            </a:r>
          </a:p>
        </p:txBody>
      </p:sp>
      <p:pic>
        <p:nvPicPr>
          <p:cNvPr id="2050" name="Picture 2" descr="Znalezione obrazy dla zapytania: mouse tom i jerry">
            <a:extLst>
              <a:ext uri="{FF2B5EF4-FFF2-40B4-BE49-F238E27FC236}">
                <a16:creationId xmlns:a16="http://schemas.microsoft.com/office/drawing/2014/main" xmlns="" id="{2A31817A-AB8F-4760-A193-C9DA2F6E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510" y="4905893"/>
            <a:ext cx="1230942" cy="16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: tom i jerry cat">
            <a:extLst>
              <a:ext uri="{FF2B5EF4-FFF2-40B4-BE49-F238E27FC236}">
                <a16:creationId xmlns:a16="http://schemas.microsoft.com/office/drawing/2014/main" xmlns="" id="{4D7FB31A-994A-4F5F-BE33-B1A8702C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7" y="1338341"/>
            <a:ext cx="2211558" cy="28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CF1FCBB-9D01-4FCE-907F-5288D55D5D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349" y="1631591"/>
            <a:ext cx="3234016" cy="24756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DCA0B74-AEC7-4D38-85C6-144083961F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728" y="4106074"/>
            <a:ext cx="2227225" cy="2688030"/>
          </a:xfrm>
          <a:prstGeom prst="rect">
            <a:avLst/>
          </a:prstGeom>
        </p:spPr>
      </p:pic>
      <p:pic>
        <p:nvPicPr>
          <p:cNvPr id="2054" name="Picture 6" descr="Znalezione obrazy dla zapytania: kot w butach">
            <a:extLst>
              <a:ext uri="{FF2B5EF4-FFF2-40B4-BE49-F238E27FC236}">
                <a16:creationId xmlns:a16="http://schemas.microsoft.com/office/drawing/2014/main" xmlns="" id="{7B623380-1D84-40E7-BBE9-F7DCDBA3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71571"/>
            <a:ext cx="2549966" cy="24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alezione obrazy dla zapytania: shrek">
            <a:extLst>
              <a:ext uri="{FF2B5EF4-FFF2-40B4-BE49-F238E27FC236}">
                <a16:creationId xmlns:a16="http://schemas.microsoft.com/office/drawing/2014/main" xmlns="" id="{462E99D9-2A4A-49D5-820E-207D583B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7" y="4348655"/>
            <a:ext cx="2814881" cy="25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nalezione obrazy dla zapytania: garfield">
            <a:extLst>
              <a:ext uri="{FF2B5EF4-FFF2-40B4-BE49-F238E27FC236}">
                <a16:creationId xmlns:a16="http://schemas.microsoft.com/office/drawing/2014/main" xmlns="" id="{423C9DCD-32E8-4534-A758-B6E360E1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602" y="1957388"/>
            <a:ext cx="3281478" cy="19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nalezione obrazy dla zapytania: garfield pies">
            <a:extLst>
              <a:ext uri="{FF2B5EF4-FFF2-40B4-BE49-F238E27FC236}">
                <a16:creationId xmlns:a16="http://schemas.microsoft.com/office/drawing/2014/main" xmlns="" id="{563A0924-49EF-46CD-A0EA-B8732B8C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102" y="4146154"/>
            <a:ext cx="17049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">
            <a:hlinkClick r:id="" action="ppaction://media"/>
            <a:extLst>
              <a:ext uri="{FF2B5EF4-FFF2-40B4-BE49-F238E27FC236}">
                <a16:creationId xmlns:a16="http://schemas.microsoft.com/office/drawing/2014/main" xmlns="" id="{77F4CEBE-1E73-46D8-80F8-8349CAABB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69097" y="406646"/>
            <a:ext cx="609600" cy="609600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3D4BF621-0D6C-41AD-BF8F-1CCF7E2590E4}"/>
              </a:ext>
            </a:extLst>
          </p:cNvPr>
          <p:cNvCxnSpPr/>
          <p:nvPr/>
        </p:nvCxnSpPr>
        <p:spPr>
          <a:xfrm>
            <a:off x="1934817" y="2584174"/>
            <a:ext cx="2319131" cy="2321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064DDF64-9F1E-468A-965E-869213C0A387}"/>
              </a:ext>
            </a:extLst>
          </p:cNvPr>
          <p:cNvCxnSpPr/>
          <p:nvPr/>
        </p:nvCxnSpPr>
        <p:spPr>
          <a:xfrm>
            <a:off x="4585252" y="4106074"/>
            <a:ext cx="4730476" cy="11203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050816ED-0314-4DB9-AF91-8E93EC4E40DF}"/>
              </a:ext>
            </a:extLst>
          </p:cNvPr>
          <p:cNvCxnSpPr/>
          <p:nvPr/>
        </p:nvCxnSpPr>
        <p:spPr>
          <a:xfrm flipH="1">
            <a:off x="3166818" y="3180522"/>
            <a:ext cx="3283284" cy="2279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3DA727D2-7550-4CDE-99F6-49BF135799C1}"/>
              </a:ext>
            </a:extLst>
          </p:cNvPr>
          <p:cNvCxnSpPr/>
          <p:nvPr/>
        </p:nvCxnSpPr>
        <p:spPr>
          <a:xfrm flipH="1">
            <a:off x="8155077" y="3763617"/>
            <a:ext cx="1611775" cy="1462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595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206">
        <p:circle/>
      </p:transition>
    </mc:Choice>
    <mc:Fallback xmlns="">
      <p:transition spd="slow" advTm="30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3629" objId="3"/>
        <p14:stopEvt time="8434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2659ADC-DEDE-4C82-8EEA-027CBBA71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128" y="1364461"/>
            <a:ext cx="7434126" cy="5519839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765A6C10-1DB0-4D89-81E7-B6D385A0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3" y="85134"/>
            <a:ext cx="10515600" cy="102635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Zastanówcie się, co mogą oznaczać te przysłowia.</a:t>
            </a:r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xmlns="" id="{3813110B-7F08-4EE0-8B14-B0AD01A86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8912" y="28835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602781"/>
      </p:ext>
    </p:extLst>
  </p:cSld>
  <p:clrMapOvr>
    <a:masterClrMapping/>
  </p:clrMapOvr>
  <p:transition spd="slow" advTm="302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2945" objId="2"/>
        <p14:stopEvt time="8713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CF5F9A7-2421-43D6-A5B7-532882F9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" r="1186" b="-1"/>
          <a:stretch/>
        </p:blipFill>
        <p:spPr>
          <a:xfrm>
            <a:off x="146059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6" name="Grafika 5" descr="Twarz z okularami przeciwsłonecznymi bez wypełnienia">
            <a:extLst>
              <a:ext uri="{FF2B5EF4-FFF2-40B4-BE49-F238E27FC236}">
                <a16:creationId xmlns:a16="http://schemas.microsoft.com/office/drawing/2014/main" xmlns="" id="{2CB1C69D-81B8-419B-8DA5-EEFD4CC98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56825" y="665919"/>
            <a:ext cx="600171" cy="600171"/>
          </a:xfrm>
          <a:prstGeom prst="rect">
            <a:avLst/>
          </a:prstGeom>
        </p:spPr>
      </p:pic>
      <p:pic>
        <p:nvPicPr>
          <p:cNvPr id="11" name="Grafika 10" descr="Twarz z okularami przeciwsłonecznymi bez wypełnienia">
            <a:extLst>
              <a:ext uri="{FF2B5EF4-FFF2-40B4-BE49-F238E27FC236}">
                <a16:creationId xmlns:a16="http://schemas.microsoft.com/office/drawing/2014/main" xmlns="" id="{E4838026-33E9-41D7-B347-D92B95C28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48905" y="665920"/>
            <a:ext cx="600171" cy="600171"/>
          </a:xfrm>
          <a:prstGeom prst="rect">
            <a:avLst/>
          </a:prstGeom>
        </p:spPr>
      </p:pic>
      <p:pic>
        <p:nvPicPr>
          <p:cNvPr id="12" name="Grafika 11" descr="Twarz z okularami przeciwsłonecznymi bez wypełnienia">
            <a:extLst>
              <a:ext uri="{FF2B5EF4-FFF2-40B4-BE49-F238E27FC236}">
                <a16:creationId xmlns:a16="http://schemas.microsoft.com/office/drawing/2014/main" xmlns="" id="{AFDE7316-87DE-4D36-BC87-AF4EABA7B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6307" y="3885076"/>
            <a:ext cx="600171" cy="6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6"/>
    </mc:Choice>
    <mc:Fallback xmlns="">
      <p:transition spd="slow" advTm="227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: kot">
            <a:extLst>
              <a:ext uri="{FF2B5EF4-FFF2-40B4-BE49-F238E27FC236}">
                <a16:creationId xmlns:a16="http://schemas.microsoft.com/office/drawing/2014/main" xmlns="" id="{77D4A979-8B23-4871-99DD-CE129046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191" y="1425645"/>
            <a:ext cx="8872019" cy="31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2FF9EF-AE49-470F-986C-9878FCE8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2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Kocie ciekawostki.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8EB7A7D-C45F-4DEC-85C1-7350037B688E}"/>
              </a:ext>
            </a:extLst>
          </p:cNvPr>
          <p:cNvSpPr/>
          <p:nvPr/>
        </p:nvSpPr>
        <p:spPr>
          <a:xfrm>
            <a:off x="669644" y="1414567"/>
            <a:ext cx="2740343" cy="1951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Koty wydają się z siebie około 100 dźwięków, natomiast psy tylko 10. 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C264D1F4-6B25-449F-9A73-74E5428ED388}"/>
              </a:ext>
            </a:extLst>
          </p:cNvPr>
          <p:cNvSpPr/>
          <p:nvPr/>
        </p:nvSpPr>
        <p:spPr>
          <a:xfrm>
            <a:off x="8782013" y="2041222"/>
            <a:ext cx="2740343" cy="19518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Koty ocierają się o nogi człowieka nie tylko dla przyjemności. W ten sposób zaznaczają swój teren.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14DF9D0-CA4E-4676-80E3-92CA5C5F7A3C}"/>
              </a:ext>
            </a:extLst>
          </p:cNvPr>
          <p:cNvSpPr/>
          <p:nvPr/>
        </p:nvSpPr>
        <p:spPr>
          <a:xfrm>
            <a:off x="2566841" y="4757236"/>
            <a:ext cx="2740343" cy="19518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Koty z łatwością wspinają się na drzewo, dzięki swoim haczykowatym pazurkom.  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48BBEC5-3CB3-4F67-94C6-A1C4EE4896E9}"/>
              </a:ext>
            </a:extLst>
          </p:cNvPr>
          <p:cNvSpPr/>
          <p:nvPr/>
        </p:nvSpPr>
        <p:spPr>
          <a:xfrm>
            <a:off x="6552435" y="4806022"/>
            <a:ext cx="2740343" cy="19518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Te zwierzaki swoje zadowolenie pokazują przez mruczenie. </a:t>
            </a:r>
          </a:p>
        </p:txBody>
      </p:sp>
      <p:pic>
        <p:nvPicPr>
          <p:cNvPr id="9" name="Picture 2" descr="obrazek">
            <a:extLst>
              <a:ext uri="{FF2B5EF4-FFF2-40B4-BE49-F238E27FC236}">
                <a16:creationId xmlns:a16="http://schemas.microsoft.com/office/drawing/2014/main" xmlns="" id="{E521E753-4892-42ED-8271-D00EE699F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9399" y="2390515"/>
            <a:ext cx="3827878" cy="26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razek">
            <a:extLst>
              <a:ext uri="{FF2B5EF4-FFF2-40B4-BE49-F238E27FC236}">
                <a16:creationId xmlns:a16="http://schemas.microsoft.com/office/drawing/2014/main" xmlns="" id="{DDC7336E-601F-4DDF-9412-45371361D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6085" y="0"/>
            <a:ext cx="3524249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razek">
            <a:extLst>
              <a:ext uri="{FF2B5EF4-FFF2-40B4-BE49-F238E27FC236}">
                <a16:creationId xmlns:a16="http://schemas.microsoft.com/office/drawing/2014/main" xmlns="" id="{15ABCA89-91E8-4990-8206-1F579FF4E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227" y="3700636"/>
            <a:ext cx="3220573" cy="238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razek">
            <a:extLst>
              <a:ext uri="{FF2B5EF4-FFF2-40B4-BE49-F238E27FC236}">
                <a16:creationId xmlns:a16="http://schemas.microsoft.com/office/drawing/2014/main" xmlns="" id="{111F5CD3-2F67-4487-97CD-4BABE5DE3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72" y="-145968"/>
            <a:ext cx="3645584" cy="20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brazek">
            <a:extLst>
              <a:ext uri="{FF2B5EF4-FFF2-40B4-BE49-F238E27FC236}">
                <a16:creationId xmlns:a16="http://schemas.microsoft.com/office/drawing/2014/main" xmlns="" id="{A42BD062-751A-4477-B255-B9FC5C09C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272769"/>
            <a:ext cx="2587175" cy="16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6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452">
        <p14:gallery dir="l"/>
      </p:transition>
    </mc:Choice>
    <mc:Fallback xmlns="">
      <p:transition spd="slow" advTm="47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14505" objId="8"/>
        <p14:stopEvt time="46333" objId="8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6B4171-B29D-4567-A6F1-B7125D63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403" y="793733"/>
            <a:ext cx="4834597" cy="973345"/>
          </a:xfrm>
        </p:spPr>
        <p:txBody>
          <a:bodyPr/>
          <a:lstStyle/>
          <a:p>
            <a:pPr algn="ctr"/>
            <a:r>
              <a:rPr lang="pl-PL" dirty="0"/>
              <a:t>Kocia matematyka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035438C-8172-4660-8B5C-CBD6FD35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125"/>
            <a:ext cx="7496175" cy="6619875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38E93961-DA46-4F22-9CD3-6C87F93B7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842" y="1280406"/>
            <a:ext cx="3906491" cy="4959795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/>
              <a:t>Ile kotów widzimy na obrazku?</a:t>
            </a:r>
          </a:p>
          <a:p>
            <a:pPr algn="ctr"/>
            <a:r>
              <a:rPr lang="pl-PL" sz="2200" dirty="0"/>
              <a:t>Ile czarnych kotów jest na obrazku?</a:t>
            </a:r>
          </a:p>
          <a:p>
            <a:pPr algn="ctr"/>
            <a:r>
              <a:rPr lang="pl-PL" sz="2200" dirty="0"/>
              <a:t>Ile kotów jest na dachu, a ile na drzewie?</a:t>
            </a:r>
          </a:p>
          <a:p>
            <a:pPr algn="ctr"/>
            <a:r>
              <a:rPr lang="pl-PL" sz="2200" dirty="0"/>
              <a:t>Ile kotków stoi na ulicy?</a:t>
            </a:r>
          </a:p>
          <a:p>
            <a:pPr algn="ctr"/>
            <a:r>
              <a:rPr lang="pl-PL" sz="2200" dirty="0"/>
              <a:t>Ile jest białych kotków?</a:t>
            </a:r>
          </a:p>
          <a:p>
            <a:pPr algn="ctr"/>
            <a:r>
              <a:rPr lang="pl-PL" sz="2200" dirty="0"/>
              <a:t>Ile kotków patrzy przez okno?</a:t>
            </a:r>
          </a:p>
        </p:txBody>
      </p:sp>
      <p:pic>
        <p:nvPicPr>
          <p:cNvPr id="5" name="23">
            <a:hlinkClick r:id="" action="ppaction://media"/>
            <a:extLst>
              <a:ext uri="{FF2B5EF4-FFF2-40B4-BE49-F238E27FC236}">
                <a16:creationId xmlns:a16="http://schemas.microsoft.com/office/drawing/2014/main" xmlns="" id="{3C14BC5F-3572-4903-802D-B612B26780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9287" y="57200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76330"/>
      </p:ext>
    </p:extLst>
  </p:cSld>
  <p:clrMapOvr>
    <a:masterClrMapping/>
  </p:clrMapOvr>
  <p:transition spd="slow" advTm="628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build="p"/>
    </p:bldLst>
  </p:timing>
  <p:extLst mod="1">
    <p:ext uri="{E180D4A7-C9FB-4DFB-919C-405C955672EB}">
      <p14:showEvtLst xmlns:p14="http://schemas.microsoft.com/office/powerpoint/2010/main">
        <p14:playEvt time="1512" objId="5"/>
        <p14:stopEvt time="4442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D9109F-E7A3-4086-90D5-A65B4AB5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Kotki zgubiły swoje cienie. </a:t>
            </a:r>
            <a:br>
              <a:rPr lang="pl-PL" sz="3600" dirty="0"/>
            </a:br>
            <a:r>
              <a:rPr lang="pl-PL" sz="3600" dirty="0"/>
              <a:t>Spróbujcie pomóc im je odnaleźć.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0639EB7F-FCC4-48BB-BD8E-C99F345A6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7143" y="1458155"/>
            <a:ext cx="9217714" cy="5223711"/>
          </a:xfrm>
        </p:spPr>
      </p:pic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xmlns="" id="{DA5E2195-61D1-4B5C-A687-F0C554A8CA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8070" y="588545"/>
            <a:ext cx="609600" cy="609600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B5487F6B-7860-4792-8BD1-5C8925E856C6}"/>
              </a:ext>
            </a:extLst>
          </p:cNvPr>
          <p:cNvCxnSpPr/>
          <p:nvPr/>
        </p:nvCxnSpPr>
        <p:spPr>
          <a:xfrm>
            <a:off x="2968487" y="2941983"/>
            <a:ext cx="755374" cy="2080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F0B6BD44-208F-4434-BDFB-4238F32235BA}"/>
              </a:ext>
            </a:extLst>
          </p:cNvPr>
          <p:cNvCxnSpPr/>
          <p:nvPr/>
        </p:nvCxnSpPr>
        <p:spPr>
          <a:xfrm>
            <a:off x="4002157" y="3429000"/>
            <a:ext cx="5009321" cy="22561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A1187BEB-80C5-4843-8CA8-77BC2254092D}"/>
              </a:ext>
            </a:extLst>
          </p:cNvPr>
          <p:cNvCxnSpPr/>
          <p:nvPr/>
        </p:nvCxnSpPr>
        <p:spPr>
          <a:xfrm flipH="1">
            <a:off x="2968487" y="3193774"/>
            <a:ext cx="2411896" cy="993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DA0B88E7-CAFD-411C-B825-B08073353C09}"/>
              </a:ext>
            </a:extLst>
          </p:cNvPr>
          <p:cNvCxnSpPr/>
          <p:nvPr/>
        </p:nvCxnSpPr>
        <p:spPr>
          <a:xfrm flipH="1">
            <a:off x="5923722" y="3273287"/>
            <a:ext cx="967408" cy="768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1386036E-9C01-4401-8213-DC02B52EF3A3}"/>
              </a:ext>
            </a:extLst>
          </p:cNvPr>
          <p:cNvCxnSpPr/>
          <p:nvPr/>
        </p:nvCxnSpPr>
        <p:spPr>
          <a:xfrm flipH="1">
            <a:off x="8295861" y="3193774"/>
            <a:ext cx="212035" cy="3445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66591AB6-C055-490C-B09E-3EC43BAE8859}"/>
              </a:ext>
            </a:extLst>
          </p:cNvPr>
          <p:cNvCxnSpPr/>
          <p:nvPr/>
        </p:nvCxnSpPr>
        <p:spPr>
          <a:xfrm flipH="1">
            <a:off x="7050157" y="3193774"/>
            <a:ext cx="2796208" cy="2040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90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103">
        <p14:reveal/>
      </p:transition>
    </mc:Choice>
    <mc:Fallback xmlns="">
      <p:transition spd="slow" advTm="55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4855" objId="3"/>
        <p14:stopEvt time="11415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6D34280-4CCA-4374-881C-A3DC49EA1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91" y="375736"/>
            <a:ext cx="10515600" cy="181872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Teraz czas na zabawę! Kotki zapraszają Was do wspólnych ćwiczeń. </a:t>
            </a:r>
            <a:br>
              <a:rPr lang="pl-PL" dirty="0"/>
            </a:br>
            <a:r>
              <a:rPr lang="pl-PL" dirty="0"/>
              <a:t>Na ekranie będą pojawiały się te słodkie zwierzaki. </a:t>
            </a:r>
            <a:br>
              <a:rPr lang="pl-PL" dirty="0"/>
            </a:br>
            <a:r>
              <a:rPr lang="pl-PL" dirty="0"/>
              <a:t>Naśladujcie je dokładnie. Gotowi? Zaczynamy! </a:t>
            </a:r>
          </a:p>
        </p:txBody>
      </p:sp>
      <p:pic>
        <p:nvPicPr>
          <p:cNvPr id="9218" name="Picture 2" descr="Znalezione obrazy dla zapytania: cute cat gif animated">
            <a:extLst>
              <a:ext uri="{FF2B5EF4-FFF2-40B4-BE49-F238E27FC236}">
                <a16:creationId xmlns:a16="http://schemas.microsoft.com/office/drawing/2014/main" xmlns="" id="{3C9E76A7-D45D-427F-903B-96C26622D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98" y="2894207"/>
            <a:ext cx="3321814" cy="22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nalezione obrazy dla zapytania: cute cat gif animated">
            <a:extLst>
              <a:ext uri="{FF2B5EF4-FFF2-40B4-BE49-F238E27FC236}">
                <a16:creationId xmlns:a16="http://schemas.microsoft.com/office/drawing/2014/main" xmlns="" id="{102B0D89-6B0D-4A30-82FE-37AD85B18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991" y="2901663"/>
            <a:ext cx="2644177" cy="22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Znalezione obrazy dla zapytania: mochi mochi peach cat gif">
            <a:extLst>
              <a:ext uri="{FF2B5EF4-FFF2-40B4-BE49-F238E27FC236}">
                <a16:creationId xmlns:a16="http://schemas.microsoft.com/office/drawing/2014/main" xmlns="" id="{95CEF7B3-6F58-4CBA-9E0A-7DC3732C6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059" y="2557670"/>
            <a:ext cx="2498774" cy="24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Znalezione obrazy dla zapytania: mochi mochi peach cat gif">
            <a:extLst>
              <a:ext uri="{FF2B5EF4-FFF2-40B4-BE49-F238E27FC236}">
                <a16:creationId xmlns:a16="http://schemas.microsoft.com/office/drawing/2014/main" xmlns="" id="{E70B3AA9-AB37-4C5B-949E-05D1CC165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446" y="2366456"/>
            <a:ext cx="2541728" cy="2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-carmen. suita II, piesn torreadora">
            <a:hlinkClick r:id="" action="ppaction://media"/>
            <a:extLst>
              <a:ext uri="{FF2B5EF4-FFF2-40B4-BE49-F238E27FC236}">
                <a16:creationId xmlns:a16="http://schemas.microsoft.com/office/drawing/2014/main" xmlns="" id="{93624086-5284-4263-BD80-C094CD161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5813344"/>
            <a:ext cx="609600" cy="609600"/>
          </a:xfrm>
          <a:prstGeom prst="rect">
            <a:avLst/>
          </a:prstGeom>
        </p:spPr>
      </p:pic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xmlns="" id="{F1113777-65BA-4F9A-8DBF-FB838D5E856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52510" y="11142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324481"/>
      </p:ext>
    </p:extLst>
  </p:cSld>
  <p:clrMapOvr>
    <a:masterClrMapping/>
  </p:clrMapOvr>
  <p:transition spd="slow" advTm="1022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5320" objId="4"/>
        <p14:stopEvt time="20999" objId="4"/>
        <p14:playEvt time="24422" objId="2"/>
        <p14:stopEvt time="102273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75E12C-C81B-463D-A433-66747EA6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Dziękuję za wspólną zabawę!</a:t>
            </a:r>
          </a:p>
        </p:txBody>
      </p:sp>
      <p:pic>
        <p:nvPicPr>
          <p:cNvPr id="6146" name="Picture 2" descr="obrazek">
            <a:extLst>
              <a:ext uri="{FF2B5EF4-FFF2-40B4-BE49-F238E27FC236}">
                <a16:creationId xmlns:a16="http://schemas.microsoft.com/office/drawing/2014/main" xmlns="" id="{9B4C6342-05F8-4E10-B59B-26E2C964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429" y="2684927"/>
            <a:ext cx="6255141" cy="417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877190"/>
      </p:ext>
    </p:extLst>
  </p:cSld>
  <p:clrMapOvr>
    <a:masterClrMapping/>
  </p:clrMapOvr>
  <p:transition spd="slow" advTm="11067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5457" objId="4"/>
        <p14:stopEvt time="20246" objId="4"/>
        <p14:playEvt time="24199" objId="6"/>
        <p14:stopEvt time="11067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т на белом фоне | Бесплатно Фото">
            <a:extLst>
              <a:ext uri="{FF2B5EF4-FFF2-40B4-BE49-F238E27FC236}">
                <a16:creationId xmlns:a16="http://schemas.microsoft.com/office/drawing/2014/main" xmlns="" id="{1BFDBE5C-A6F9-4F39-A2D0-6A599EB8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204" y="2303913"/>
            <a:ext cx="2770781" cy="41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8B60CD-9ABA-4CF4-B9D2-1A2D8F887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886"/>
            <a:ext cx="10515600" cy="172595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Koty są najpopularniejszymi zwierzętami domowymi na świecie. </a:t>
            </a:r>
            <a:br>
              <a:rPr lang="pl-PL" dirty="0"/>
            </a:br>
            <a:r>
              <a:rPr lang="pl-PL" dirty="0"/>
              <a:t>W warunkach domowych mogą żyć nawet 20 lat. Najdłużej żyjącym kotem była </a:t>
            </a:r>
            <a:r>
              <a:rPr lang="pl-PL" dirty="0" err="1"/>
              <a:t>Creme</a:t>
            </a:r>
            <a:r>
              <a:rPr lang="pl-PL" dirty="0"/>
              <a:t> Puff, która żyła ponad 38 lat! </a:t>
            </a:r>
          </a:p>
        </p:txBody>
      </p:sp>
      <p:pic>
        <p:nvPicPr>
          <p:cNvPr id="5" name="Obraz 4" descr="Obraz zawierający kot, siedzi, ssak, kot domowy&#10;&#10;Opis wygenerowany automatycznie">
            <a:extLst>
              <a:ext uri="{FF2B5EF4-FFF2-40B4-BE49-F238E27FC236}">
                <a16:creationId xmlns:a16="http://schemas.microsoft.com/office/drawing/2014/main" xmlns="" id="{41BD4424-F59A-485C-95E1-ED58102754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88" y="1662621"/>
            <a:ext cx="3338114" cy="5010855"/>
          </a:xfrm>
          <a:prstGeom prst="rect">
            <a:avLst/>
          </a:prstGeom>
        </p:spPr>
      </p:pic>
      <p:pic>
        <p:nvPicPr>
          <p:cNvPr id="7" name="Obraz 6" descr="Obraz zawierający kot, ssak, siedzi, kot domowy&#10;&#10;Opis wygenerowany automatycznie">
            <a:extLst>
              <a:ext uri="{FF2B5EF4-FFF2-40B4-BE49-F238E27FC236}">
                <a16:creationId xmlns:a16="http://schemas.microsoft.com/office/drawing/2014/main" xmlns="" id="{49A31B75-150E-4B25-BD9E-0E45B6847FC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2076278"/>
            <a:ext cx="3146977" cy="4727219"/>
          </a:xfrm>
          <a:prstGeom prst="rect">
            <a:avLst/>
          </a:prstGeom>
        </p:spPr>
      </p:pic>
      <p:pic>
        <p:nvPicPr>
          <p:cNvPr id="9" name="Obraz 8" descr="Obraz zawierający kot, siedzi, ssak, kot domowy&#10;&#10;Opis wygenerowany automatycznie">
            <a:extLst>
              <a:ext uri="{FF2B5EF4-FFF2-40B4-BE49-F238E27FC236}">
                <a16:creationId xmlns:a16="http://schemas.microsoft.com/office/drawing/2014/main" xmlns="" id="{DC5E62B6-67D9-411B-BD04-728401F539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647" y="1919342"/>
            <a:ext cx="3701433" cy="4754134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8D89C262-CE81-4A48-A3B3-DEC0FC013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6024" y="13097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568">
        <p:circle/>
      </p:transition>
    </mc:Choice>
    <mc:Fallback xmlns="">
      <p:transition spd="slow" advTm="275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9880" objId="2"/>
        <p14:stopEvt time="2668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F49AF56-9E70-45B2-9231-C292E2C5E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394391"/>
            <a:ext cx="10515600" cy="111635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Koty są drapieżnikami. W każdym kotowatym drzemie instynkt łowcy. Ich kuzynami są: </a:t>
            </a:r>
          </a:p>
        </p:txBody>
      </p:sp>
      <p:pic>
        <p:nvPicPr>
          <p:cNvPr id="3074" name="Picture 2" descr="Znalezione obrazy dla zapytania: ryś">
            <a:extLst>
              <a:ext uri="{FF2B5EF4-FFF2-40B4-BE49-F238E27FC236}">
                <a16:creationId xmlns:a16="http://schemas.microsoft.com/office/drawing/2014/main" xmlns="" id="{1B198FCF-5B77-4374-B2D4-82A44218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22" y="1586809"/>
            <a:ext cx="3971925" cy="43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nalezione obrazy dla zapytania: ocelot">
            <a:extLst>
              <a:ext uri="{FF2B5EF4-FFF2-40B4-BE49-F238E27FC236}">
                <a16:creationId xmlns:a16="http://schemas.microsoft.com/office/drawing/2014/main" xmlns="" id="{AC608FF2-6205-4A5B-9D74-9165D8A1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26" y="1600449"/>
            <a:ext cx="3161054" cy="436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nalezione obrazy dla zapytania: puma czarna">
            <a:extLst>
              <a:ext uri="{FF2B5EF4-FFF2-40B4-BE49-F238E27FC236}">
                <a16:creationId xmlns:a16="http://schemas.microsoft.com/office/drawing/2014/main" xmlns="" id="{B7D3B51E-5DD1-49AB-82F5-E31FDBC5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59" y="1600449"/>
            <a:ext cx="3567772" cy="436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1F97D6F-B819-4F27-8171-6324C3E3A5F9}"/>
              </a:ext>
            </a:extLst>
          </p:cNvPr>
          <p:cNvSpPr/>
          <p:nvPr/>
        </p:nvSpPr>
        <p:spPr>
          <a:xfrm>
            <a:off x="1828799" y="6040762"/>
            <a:ext cx="1406769" cy="570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żbik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97597D1C-BB1E-4D4E-91B3-6A31DBE5B2BA}"/>
              </a:ext>
            </a:extLst>
          </p:cNvPr>
          <p:cNvSpPr/>
          <p:nvPr/>
        </p:nvSpPr>
        <p:spPr>
          <a:xfrm>
            <a:off x="5658678" y="6054402"/>
            <a:ext cx="1406769" cy="5706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ocelot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882A17FF-42FB-4B68-9C49-CEB90F5B1AFC}"/>
              </a:ext>
            </a:extLst>
          </p:cNvPr>
          <p:cNvSpPr/>
          <p:nvPr/>
        </p:nvSpPr>
        <p:spPr>
          <a:xfrm>
            <a:off x="9269660" y="6058809"/>
            <a:ext cx="1406769" cy="5706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puma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97E93A38-1640-4306-96A6-94444DC0CE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7331" y="6411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7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7878">
        <p14:reveal/>
      </p:transition>
    </mc:Choice>
    <mc:Fallback xmlns="">
      <p:transition spd="slow" advTm="27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8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2535" objId="2"/>
        <p14:stopEvt time="1204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nalezione obrazy dla zapytania: tygrys">
            <a:extLst>
              <a:ext uri="{FF2B5EF4-FFF2-40B4-BE49-F238E27FC236}">
                <a16:creationId xmlns:a16="http://schemas.microsoft.com/office/drawing/2014/main" xmlns="" id="{B02113E4-14D1-486C-A364-11CE689D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043" y="397402"/>
            <a:ext cx="3271913" cy="508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nalezione obrazy dla zapytania: gepard">
            <a:extLst>
              <a:ext uri="{FF2B5EF4-FFF2-40B4-BE49-F238E27FC236}">
                <a16:creationId xmlns:a16="http://schemas.microsoft.com/office/drawing/2014/main" xmlns="" id="{925170E7-E18F-4182-9B74-7BE949E8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745" y="407881"/>
            <a:ext cx="3379762" cy="50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Znalezione obrazy dla zapytania: lew w pionie">
            <a:extLst>
              <a:ext uri="{FF2B5EF4-FFF2-40B4-BE49-F238E27FC236}">
                <a16:creationId xmlns:a16="http://schemas.microsoft.com/office/drawing/2014/main" xmlns="" id="{99D1C91D-1C49-4453-9D16-B79BFF2E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8" y="397402"/>
            <a:ext cx="3379762" cy="50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B60F49DF-436B-4D25-A492-923FC1EF70C2}"/>
              </a:ext>
            </a:extLst>
          </p:cNvPr>
          <p:cNvSpPr/>
          <p:nvPr/>
        </p:nvSpPr>
        <p:spPr>
          <a:xfrm>
            <a:off x="1518724" y="5675002"/>
            <a:ext cx="1406769" cy="570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lew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31902925-1425-4922-AEB0-5AFC7792B3E7}"/>
              </a:ext>
            </a:extLst>
          </p:cNvPr>
          <p:cNvSpPr/>
          <p:nvPr/>
        </p:nvSpPr>
        <p:spPr>
          <a:xfrm>
            <a:off x="5392614" y="5675002"/>
            <a:ext cx="1406769" cy="57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tygrys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CDFDBF09-1F31-4598-91BA-BD7D0ECC0DF6}"/>
              </a:ext>
            </a:extLst>
          </p:cNvPr>
          <p:cNvSpPr/>
          <p:nvPr/>
        </p:nvSpPr>
        <p:spPr>
          <a:xfrm>
            <a:off x="9142241" y="5675002"/>
            <a:ext cx="1406769" cy="570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gepard</a:t>
            </a:r>
          </a:p>
        </p:txBody>
      </p:sp>
      <p:pic>
        <p:nvPicPr>
          <p:cNvPr id="4" name="lew">
            <a:hlinkClick r:id="" action="ppaction://media"/>
            <a:extLst>
              <a:ext uri="{FF2B5EF4-FFF2-40B4-BE49-F238E27FC236}">
                <a16:creationId xmlns:a16="http://schemas.microsoft.com/office/drawing/2014/main" xmlns="" id="{8AF04ACC-4D73-424D-A50B-996505626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4653" y="5960335"/>
            <a:ext cx="609600" cy="609600"/>
          </a:xfrm>
          <a:prstGeom prst="rect">
            <a:avLst/>
          </a:prstGeom>
        </p:spPr>
      </p:pic>
      <p:pic>
        <p:nvPicPr>
          <p:cNvPr id="5" name="tygrys">
            <a:hlinkClick r:id="" action="ppaction://media"/>
            <a:extLst>
              <a:ext uri="{FF2B5EF4-FFF2-40B4-BE49-F238E27FC236}">
                <a16:creationId xmlns:a16="http://schemas.microsoft.com/office/drawing/2014/main" xmlns="" id="{A9CD6F8C-E8E4-4143-8AF4-6E6F6FB6F2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22356" y="59849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339938"/>
      </p:ext>
    </p:extLst>
  </p:cSld>
  <p:clrMapOvr>
    <a:masterClrMapping/>
  </p:clrMapOvr>
  <p:transition spd="slow" advTm="580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5611" objId="4"/>
        <p14:stopEvt time="21484" objId="4"/>
        <p14:playEvt time="27623" objId="5"/>
        <p14:stopEvt time="52335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3FEE0B-3AF4-470C-8B70-807EA41FE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</p:spPr>
        <p:txBody>
          <a:bodyPr/>
          <a:lstStyle/>
          <a:p>
            <a:pPr algn="ctr"/>
            <a:r>
              <a:rPr lang="pl-PL" dirty="0"/>
              <a:t>Spróbujcie rozpoznać te dzikie koty!</a:t>
            </a:r>
          </a:p>
        </p:txBody>
      </p:sp>
      <p:pic>
        <p:nvPicPr>
          <p:cNvPr id="5122" name="Picture 2" descr="Znalezione obrazy dla zapytania: gepard gif">
            <a:extLst>
              <a:ext uri="{FF2B5EF4-FFF2-40B4-BE49-F238E27FC236}">
                <a16:creationId xmlns:a16="http://schemas.microsoft.com/office/drawing/2014/main" xmlns="" id="{DFDE14DF-3A1E-40FB-A583-9EF7A1694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36" y="1906380"/>
            <a:ext cx="5582240" cy="348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C783C52E-0C11-4024-BDB3-5B617D415E41}"/>
              </a:ext>
            </a:extLst>
          </p:cNvPr>
          <p:cNvSpPr/>
          <p:nvPr/>
        </p:nvSpPr>
        <p:spPr>
          <a:xfrm>
            <a:off x="2412171" y="5696607"/>
            <a:ext cx="1406769" cy="570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gepard</a:t>
            </a:r>
          </a:p>
        </p:txBody>
      </p:sp>
      <p:pic>
        <p:nvPicPr>
          <p:cNvPr id="5124" name="Picture 4" descr="Znalezione obrazy dla zapytania: tiger gif">
            <a:extLst>
              <a:ext uri="{FF2B5EF4-FFF2-40B4-BE49-F238E27FC236}">
                <a16:creationId xmlns:a16="http://schemas.microsoft.com/office/drawing/2014/main" xmlns="" id="{DFA53E42-FB01-42E8-9DE3-9E99129BE8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906380"/>
            <a:ext cx="5766230" cy="348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C9DFE95B-D138-47A7-80C9-57D5091CA5FF}"/>
              </a:ext>
            </a:extLst>
          </p:cNvPr>
          <p:cNvSpPr/>
          <p:nvPr/>
        </p:nvSpPr>
        <p:spPr>
          <a:xfrm>
            <a:off x="8275730" y="5696606"/>
            <a:ext cx="1406769" cy="5706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tygrys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xmlns="" id="{04F3CE10-3EF1-4794-95E0-1A57A7746A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402954" y="522148"/>
            <a:ext cx="725557" cy="725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4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827">
        <p14:gallery dir="l"/>
      </p:transition>
    </mc:Choice>
    <mc:Fallback xmlns="">
      <p:transition spd="slow" advTm="27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3698" objId="3"/>
        <p14:stopEvt time="720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C6F17838-D2ED-4673-935C-F8C945535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A5A67E-28D0-4224-8EA2-E7DBD255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4943543"/>
            <a:ext cx="6976872" cy="1411538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</a:rPr>
              <a:t>Koty są ssakami. Po narodzinach żywią się wyłącznie mlekiem mamy.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W jednym miocie na świat przychodzi od jednego do ośmiu kociąt.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Po narodzinach są ślepe – mają zamknięte oczy, które otwierają się po około dwóch tygodniach. Kocięta rozwijają się bardzo szybko. Są zdolne do samodzielnego życia po dwóch – trzech miesiącach. </a:t>
            </a: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xmlns="" id="{1DA9EB53-3F43-42A5-BE88-5E14EE4B40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6748" y="53445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11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1268">
        <p:split orient="vert"/>
      </p:transition>
    </mc:Choice>
    <mc:Fallback xmlns="">
      <p:transition spd="slow" advTm="312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3464" objId="2"/>
        <p14:stopEvt time="3066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zarny Kot Na Białym Tle | Zdjęcie Premium">
            <a:extLst>
              <a:ext uri="{FF2B5EF4-FFF2-40B4-BE49-F238E27FC236}">
                <a16:creationId xmlns:a16="http://schemas.microsoft.com/office/drawing/2014/main" xmlns="" id="{CBAA42F7-973B-49DC-8CA6-4ED711FA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4" y="0"/>
            <a:ext cx="7973525" cy="68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796D592C-8616-4F16-8180-2DD59414183C}"/>
              </a:ext>
            </a:extLst>
          </p:cNvPr>
          <p:cNvSpPr/>
          <p:nvPr/>
        </p:nvSpPr>
        <p:spPr>
          <a:xfrm>
            <a:off x="1845011" y="1377577"/>
            <a:ext cx="1406769" cy="8581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Ogon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31238D5-6CEF-439D-BEC5-EE66028D5187}"/>
              </a:ext>
            </a:extLst>
          </p:cNvPr>
          <p:cNvSpPr/>
          <p:nvPr/>
        </p:nvSpPr>
        <p:spPr>
          <a:xfrm>
            <a:off x="5280990" y="1328458"/>
            <a:ext cx="1406769" cy="8581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Grzbiet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B9E08167-4DD5-4B8D-A468-D8C42CD7A232}"/>
              </a:ext>
            </a:extLst>
          </p:cNvPr>
          <p:cNvSpPr/>
          <p:nvPr/>
        </p:nvSpPr>
        <p:spPr>
          <a:xfrm>
            <a:off x="8092583" y="710696"/>
            <a:ext cx="1406769" cy="8581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Głowa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02BD9BA-D568-4EA7-A3CC-047D342C16A0}"/>
              </a:ext>
            </a:extLst>
          </p:cNvPr>
          <p:cNvSpPr/>
          <p:nvPr/>
        </p:nvSpPr>
        <p:spPr>
          <a:xfrm>
            <a:off x="10150647" y="3814934"/>
            <a:ext cx="1573237" cy="8581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Pyszczek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96DE461E-6729-483B-9E1D-CE108607F8AD}"/>
              </a:ext>
            </a:extLst>
          </p:cNvPr>
          <p:cNvSpPr/>
          <p:nvPr/>
        </p:nvSpPr>
        <p:spPr>
          <a:xfrm>
            <a:off x="1128272" y="5025680"/>
            <a:ext cx="1406769" cy="8581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Łapki</a:t>
            </a:r>
          </a:p>
        </p:txBody>
      </p:sp>
      <p:pic>
        <p:nvPicPr>
          <p:cNvPr id="12" name="Grafika 11" descr="Strzałka: lekko zakrzywiona kontur">
            <a:extLst>
              <a:ext uri="{FF2B5EF4-FFF2-40B4-BE49-F238E27FC236}">
                <a16:creationId xmlns:a16="http://schemas.microsoft.com/office/drawing/2014/main" xmlns="" id="{3FFD3956-2F60-4070-9502-781F28B94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71054" y="2164664"/>
            <a:ext cx="914400" cy="914400"/>
          </a:xfrm>
          <a:prstGeom prst="rect">
            <a:avLst/>
          </a:prstGeom>
        </p:spPr>
      </p:pic>
      <p:pic>
        <p:nvPicPr>
          <p:cNvPr id="14" name="Grafika 13" descr="Strzałka: lekko zakrzywiona kontur">
            <a:extLst>
              <a:ext uri="{FF2B5EF4-FFF2-40B4-BE49-F238E27FC236}">
                <a16:creationId xmlns:a16="http://schemas.microsoft.com/office/drawing/2014/main" xmlns="" id="{EA53448E-3D6B-4298-9288-E6A1E4000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016828">
            <a:off x="5524828" y="2325085"/>
            <a:ext cx="914400" cy="914400"/>
          </a:xfrm>
          <a:prstGeom prst="rect">
            <a:avLst/>
          </a:prstGeom>
        </p:spPr>
      </p:pic>
      <p:pic>
        <p:nvPicPr>
          <p:cNvPr id="15" name="Grafika 14" descr="Strzałka: lekko zakrzywiona kontur">
            <a:extLst>
              <a:ext uri="{FF2B5EF4-FFF2-40B4-BE49-F238E27FC236}">
                <a16:creationId xmlns:a16="http://schemas.microsoft.com/office/drawing/2014/main" xmlns="" id="{9D17DEF4-D68A-42D3-85DD-9F3440634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4829347">
            <a:off x="8338768" y="1660126"/>
            <a:ext cx="914400" cy="914400"/>
          </a:xfrm>
          <a:prstGeom prst="rect">
            <a:avLst/>
          </a:prstGeom>
        </p:spPr>
      </p:pic>
      <p:pic>
        <p:nvPicPr>
          <p:cNvPr id="16" name="Grafika 15" descr="Strzałka: lekko zakrzywiona kontur">
            <a:extLst>
              <a:ext uri="{FF2B5EF4-FFF2-40B4-BE49-F238E27FC236}">
                <a16:creationId xmlns:a16="http://schemas.microsoft.com/office/drawing/2014/main" xmlns="" id="{B500E0D2-9EE0-4A83-96C5-363D41606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9760781" y="2971800"/>
            <a:ext cx="914400" cy="914400"/>
          </a:xfrm>
          <a:prstGeom prst="rect">
            <a:avLst/>
          </a:prstGeom>
        </p:spPr>
      </p:pic>
      <p:pic>
        <p:nvPicPr>
          <p:cNvPr id="17" name="Grafika 16" descr="Strzałka: lekko zakrzywiona kontur">
            <a:extLst>
              <a:ext uri="{FF2B5EF4-FFF2-40B4-BE49-F238E27FC236}">
                <a16:creationId xmlns:a16="http://schemas.microsoft.com/office/drawing/2014/main" xmlns="" id="{15DF2B86-36CE-4A76-8514-DFCA81714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10154" y="578557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149002"/>
      </p:ext>
    </p:extLst>
  </p:cSld>
  <p:clrMapOvr>
    <a:masterClrMapping/>
  </p:clrMapOvr>
  <p:transition spd="slow" advTm="183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png Cathead, Animal, Lovely, Cat PNG Transparent Image and  Clipart for ... - DLPNG.com">
            <a:extLst>
              <a:ext uri="{FF2B5EF4-FFF2-40B4-BE49-F238E27FC236}">
                <a16:creationId xmlns:a16="http://schemas.microsoft.com/office/drawing/2014/main" xmlns="" id="{D205A3A7-7CFC-4E3C-B6C8-E5B7AC0D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337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BA18B996-B931-46AE-A55B-E11B9757EB08}"/>
              </a:ext>
            </a:extLst>
          </p:cNvPr>
          <p:cNvSpPr/>
          <p:nvPr/>
        </p:nvSpPr>
        <p:spPr>
          <a:xfrm>
            <a:off x="9020248" y="608424"/>
            <a:ext cx="2740343" cy="19518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Uszy</a:t>
            </a:r>
            <a:r>
              <a:rPr lang="pl-PL" sz="2000" dirty="0"/>
              <a:t> – kot potrafi poruszać uszami </a:t>
            </a:r>
            <a:br>
              <a:rPr lang="pl-PL" sz="2000" dirty="0"/>
            </a:br>
            <a:r>
              <a:rPr lang="pl-PL" sz="2000" dirty="0"/>
              <a:t>w stronę źródła dźwięku. Każde ucho może być nastawione </a:t>
            </a:r>
            <a:br>
              <a:rPr lang="pl-PL" sz="2000" dirty="0"/>
            </a:br>
            <a:r>
              <a:rPr lang="pl-PL" sz="2000" dirty="0"/>
              <a:t>w inną stronę.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6E78542-960D-4F7C-8739-8DDC5F97C47E}"/>
              </a:ext>
            </a:extLst>
          </p:cNvPr>
          <p:cNvSpPr/>
          <p:nvPr/>
        </p:nvSpPr>
        <p:spPr>
          <a:xfrm>
            <a:off x="8624007" y="3152332"/>
            <a:ext cx="2740343" cy="19518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Nos</a:t>
            </a:r>
            <a:r>
              <a:rPr lang="pl-PL" sz="2000" dirty="0"/>
              <a:t> – kot ma bardzo dobry węch, potrafi wyczuć nawet delikatny zapach, niewyczuwalny dla człowieka.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4846606-A9FA-4E9D-A1E0-956E8DBB04C0}"/>
              </a:ext>
            </a:extLst>
          </p:cNvPr>
          <p:cNvSpPr/>
          <p:nvPr/>
        </p:nvSpPr>
        <p:spPr>
          <a:xfrm>
            <a:off x="431410" y="1528098"/>
            <a:ext cx="2740343" cy="19518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Oczy</a:t>
            </a:r>
            <a:r>
              <a:rPr lang="pl-PL" sz="2000" dirty="0"/>
              <a:t> – te zwierzaki nie widzą wszystkich kolorów, ale za to widzą, wtedy gdy jest ciemno.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E16F904A-AB09-4F82-87F9-058DDF55793D}"/>
              </a:ext>
            </a:extLst>
          </p:cNvPr>
          <p:cNvSpPr/>
          <p:nvPr/>
        </p:nvSpPr>
        <p:spPr>
          <a:xfrm>
            <a:off x="998073" y="4026361"/>
            <a:ext cx="2740343" cy="19518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Wąsy</a:t>
            </a:r>
            <a:r>
              <a:rPr lang="pl-PL" sz="2000" dirty="0"/>
              <a:t> – są bardzo ważne dla kota, dzięki nim tak zwinnie się porusza. </a:t>
            </a:r>
            <a:br>
              <a:rPr lang="pl-PL" sz="2000" dirty="0"/>
            </a:br>
            <a:r>
              <a:rPr lang="pl-PL" sz="2000" dirty="0"/>
              <a:t>Są one takiej samej długości jak szerokość jego ciało. </a:t>
            </a:r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xmlns="" id="{28B7E71E-C626-4B0C-AB16-608CD8F48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5619" y="53792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750264"/>
      </p:ext>
    </p:extLst>
  </p:cSld>
  <p:clrMapOvr>
    <a:masterClrMapping/>
  </p:clrMapOvr>
  <p:transition spd="slow" advTm="49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8482" objId="2"/>
        <p14:stopEvt time="4895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5.2|11.6|2.9|9.7|4|25.9|4.8|1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3.7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6.1|3.2|3.3|3.5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6.3|4|4|4.7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|2.4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.4|4.6|3.1|2.6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3.1|6.7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2.9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3.1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8.6|4.2|5.5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2|1.6|1.6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2.2|2.7|2.1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6|2.3|10.7|7.1|8.9|7.5|9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7.4|9.5|5.8|5.8|6.1|4.6|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8|19|5.6|12.3|17.4|15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.9|15.2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9.4|1.3|1.7|4|3.4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1.8|17.4|2.9|1.5|22.8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3.9|5.9|2.1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3.3|3.5|3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5|1.2|1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15.6|3.7|1.9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400</Words>
  <Application>Microsoft Office PowerPoint</Application>
  <PresentationFormat>Niestandardowy</PresentationFormat>
  <Paragraphs>60</Paragraphs>
  <Slides>27</Slides>
  <Notes>0</Notes>
  <HiddenSlides>0</HiddenSlides>
  <MMClips>23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Spróbujcie rozpoznać te dzikie koty!</vt:lpstr>
      <vt:lpstr>Prezentacja programu PowerPoint</vt:lpstr>
      <vt:lpstr>Prezentacja programu PowerPoint</vt:lpstr>
      <vt:lpstr>Prezentacja programu PowerPoint</vt:lpstr>
      <vt:lpstr>Miauczenie – język kotów</vt:lpstr>
      <vt:lpstr>Spróbujcie rozpoznać dźwięki zwierzaków domowych.</vt:lpstr>
      <vt:lpstr>Jakie są koty?</vt:lpstr>
      <vt:lpstr>Co jest potrzebne do opieki nad kotem?</vt:lpstr>
      <vt:lpstr>Są różne rasy kotów, oto kilka z nich: </vt:lpstr>
      <vt:lpstr>Prezentacja programu PowerPoint</vt:lpstr>
      <vt:lpstr>Prezentacja programu PowerPoint</vt:lpstr>
      <vt:lpstr>Znane kociaki:</vt:lpstr>
      <vt:lpstr>Znane kociaki: </vt:lpstr>
      <vt:lpstr>Znane kociaki:</vt:lpstr>
      <vt:lpstr>Dopasujcie kotka do jego przyjaciela.</vt:lpstr>
      <vt:lpstr>Zastanówcie się, co mogą oznaczać te przysłowia.</vt:lpstr>
      <vt:lpstr>Prezentacja programu PowerPoint</vt:lpstr>
      <vt:lpstr>Kocie ciekawostki.</vt:lpstr>
      <vt:lpstr>Kocia matematyka</vt:lpstr>
      <vt:lpstr>Kotki zgubiły swoje cienie.  Spróbujcie pomóc im je odnaleźć. </vt:lpstr>
      <vt:lpstr>Prezentacja programu PowerPoint</vt:lpstr>
      <vt:lpstr>Dziękuję za wspólną zabawę!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35338</dc:creator>
  <cp:lastModifiedBy>Michał</cp:lastModifiedBy>
  <cp:revision>22</cp:revision>
  <dcterms:created xsi:type="dcterms:W3CDTF">2021-02-07T13:39:46Z</dcterms:created>
  <dcterms:modified xsi:type="dcterms:W3CDTF">2021-02-16T21:59:11Z</dcterms:modified>
</cp:coreProperties>
</file>