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2" r:id="rId4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AB180A64-DC26-4AF7-879B-A4C6ADF5D15D}" type="datetimeFigureOut">
              <a:rPr lang="pl-PL" smtClean="0"/>
              <a:pPr/>
              <a:t>2020-04-15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736477A-95D8-4D9C-A9E6-AA79A7CFE9C3}"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80A64-DC26-4AF7-879B-A4C6ADF5D15D}" type="datetimeFigureOut">
              <a:rPr lang="pl-PL" smtClean="0"/>
              <a:pPr/>
              <a:t>2020-04-15</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6477A-95D8-4D9C-A9E6-AA79A7CFE9C3}"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mieszkańcy wiejskiej zagrody.gif"/>
          <p:cNvPicPr>
            <a:picLocks noGrp="1" noChangeAspect="1"/>
          </p:cNvPicPr>
          <p:nvPr>
            <p:ph idx="1"/>
          </p:nvPr>
        </p:nvPicPr>
        <p:blipFill>
          <a:blip r:embed="rId2"/>
          <a:stretch>
            <a:fillRect/>
          </a:stretch>
        </p:blipFill>
        <p:spPr>
          <a:xfrm>
            <a:off x="-1785982" y="0"/>
            <a:ext cx="12192001" cy="6858000"/>
          </a:xfrm>
        </p:spPr>
      </p:pic>
      <p:sp>
        <p:nvSpPr>
          <p:cNvPr id="4" name="Tytuł 3"/>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pl-PL" b="1" i="1" dirty="0" smtClean="0"/>
              <a:t>Mieszkańcy wiejskiej zagrody </a:t>
            </a:r>
            <a:br>
              <a:rPr lang="pl-PL" b="1" i="1" dirty="0" smtClean="0"/>
            </a:br>
            <a:r>
              <a:rPr lang="pl-PL" b="1" i="1" dirty="0" smtClean="0"/>
              <a:t>i ich młode</a:t>
            </a:r>
            <a:endParaRPr lang="pl-PL"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normAutofit/>
          </a:bodyPr>
          <a:lstStyle/>
          <a:p>
            <a:pPr algn="ctr"/>
            <a:r>
              <a:rPr lang="pl-PL" sz="3200" i="1" dirty="0" smtClean="0">
                <a:latin typeface="Times New Roman" pitchFamily="18" charset="0"/>
                <a:cs typeface="Times New Roman" pitchFamily="18" charset="0"/>
              </a:rPr>
              <a:t>Klacz i jej młode - źrebak</a:t>
            </a:r>
            <a:endParaRPr lang="pl-PL" sz="3200" i="1" dirty="0">
              <a:latin typeface="Times New Roman" pitchFamily="18" charset="0"/>
              <a:cs typeface="Times New Roman" pitchFamily="18" charset="0"/>
            </a:endParaRPr>
          </a:p>
        </p:txBody>
      </p:sp>
      <p:pic>
        <p:nvPicPr>
          <p:cNvPr id="5" name="Symbol zastępczy zawartości 4" descr="klacz i młode.gif"/>
          <p:cNvPicPr>
            <a:picLocks noGrp="1" noChangeAspect="1"/>
          </p:cNvPicPr>
          <p:nvPr>
            <p:ph idx="1"/>
          </p:nvPr>
        </p:nvPicPr>
        <p:blipFill>
          <a:blip r:embed="rId2"/>
          <a:stretch>
            <a:fillRect/>
          </a:stretch>
        </p:blipFill>
        <p:spPr>
          <a:xfrm>
            <a:off x="3704890" y="1072966"/>
            <a:ext cx="5344016" cy="4999240"/>
          </a:xfrm>
        </p:spPr>
      </p:pic>
      <p:sp>
        <p:nvSpPr>
          <p:cNvPr id="4" name="Symbol zastępczy tekstu 3"/>
          <p:cNvSpPr>
            <a:spLocks noGrp="1"/>
          </p:cNvSpPr>
          <p:nvPr>
            <p:ph type="body" sz="half" idx="2"/>
          </p:nvPr>
        </p:nvSpPr>
        <p:spPr/>
        <p:txBody>
          <a:bodyPr>
            <a:normAutofit lnSpcReduction="10000"/>
          </a:bodyPr>
          <a:lstStyle/>
          <a:p>
            <a:pPr algn="ctr"/>
            <a:r>
              <a:rPr lang="pl-PL" sz="2200" dirty="0" smtClean="0">
                <a:latin typeface="Times New Roman" pitchFamily="18" charset="0"/>
                <a:cs typeface="Times New Roman" pitchFamily="18" charset="0"/>
              </a:rPr>
              <a:t>Konie są ssakami. Młode przychodzą na świat zwykle na wiosnę, a ciąża trwa ok. 12 miesięcy). Samica (klacz) rodzi jedno, rzadziej dwa młode. Młode do miesiąca nie odstępuje matki (ssą mleko matki). Źrebię karmione jest mlekiem matki do 274 dni. Maksymalna długość życia</a:t>
            </a:r>
            <a:r>
              <a:rPr lang="pl-PL" sz="2200" dirty="0">
                <a:latin typeface="Times New Roman" pitchFamily="18" charset="0"/>
                <a:cs typeface="Times New Roman" pitchFamily="18" charset="0"/>
              </a:rPr>
              <a:t> </a:t>
            </a:r>
            <a:r>
              <a:rPr lang="pl-PL" sz="2200" dirty="0" smtClean="0">
                <a:latin typeface="Times New Roman" pitchFamily="18" charset="0"/>
                <a:cs typeface="Times New Roman" pitchFamily="18" charset="0"/>
              </a:rPr>
              <a:t>wynosi ok. 57 lat, średnio żyje 20-30 lat.</a:t>
            </a:r>
            <a:endParaRPr lang="pl-PL" sz="2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p>
        </p:txBody>
      </p:sp>
      <p:pic>
        <p:nvPicPr>
          <p:cNvPr id="7" name="Symbol zastępczy zawartości 6" descr="klacz i źrebak.jpg"/>
          <p:cNvPicPr>
            <a:picLocks noGrp="1" noChangeAspect="1"/>
          </p:cNvPicPr>
          <p:nvPr>
            <p:ph idx="1"/>
          </p:nvPr>
        </p:nvPicPr>
        <p:blipFill>
          <a:blip r:embed="rId2"/>
          <a:stretch>
            <a:fillRect/>
          </a:stretch>
        </p:blipFill>
        <p:spPr>
          <a:xfrm>
            <a:off x="-7437" y="0"/>
            <a:ext cx="9222875" cy="691715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źrebak pije.jpg"/>
          <p:cNvPicPr>
            <a:picLocks noGrp="1" noChangeAspect="1"/>
          </p:cNvPicPr>
          <p:nvPr>
            <p:ph idx="1"/>
          </p:nvPr>
        </p:nvPicPr>
        <p:blipFill>
          <a:blip r:embed="rId2"/>
          <a:stretch>
            <a:fillRect/>
          </a:stretch>
        </p:blipFill>
        <p:spPr>
          <a:xfrm>
            <a:off x="1274" y="-81187"/>
            <a:ext cx="9142726" cy="701300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źrebak i klacz w biegu.jpg"/>
          <p:cNvPicPr>
            <a:picLocks noGrp="1" noChangeAspect="1"/>
          </p:cNvPicPr>
          <p:nvPr>
            <p:ph idx="1"/>
          </p:nvPr>
        </p:nvPicPr>
        <p:blipFill>
          <a:blip r:embed="rId2"/>
          <a:stretch>
            <a:fillRect/>
          </a:stretch>
        </p:blipFill>
        <p:spPr>
          <a:xfrm>
            <a:off x="-571536" y="0"/>
            <a:ext cx="10710434" cy="714377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klacz i źrebak1.jpg"/>
          <p:cNvPicPr>
            <a:picLocks noGrp="1" noChangeAspect="1"/>
          </p:cNvPicPr>
          <p:nvPr>
            <p:ph idx="1"/>
          </p:nvPr>
        </p:nvPicPr>
        <p:blipFill>
          <a:blip r:embed="rId2"/>
          <a:stretch>
            <a:fillRect/>
          </a:stretch>
        </p:blipFill>
        <p:spPr>
          <a:xfrm>
            <a:off x="0" y="-1071618"/>
            <a:ext cx="9144000" cy="8458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 name="Symbol zastępczy zawartości 5" descr="źrebaki.jpg"/>
          <p:cNvPicPr>
            <a:picLocks noGrp="1" noChangeAspect="1"/>
          </p:cNvPicPr>
          <p:nvPr>
            <p:ph idx="1"/>
          </p:nvPr>
        </p:nvPicPr>
        <p:blipFill>
          <a:blip r:embed="rId2"/>
          <a:stretch>
            <a:fillRect/>
          </a:stretch>
        </p:blipFill>
        <p:spPr>
          <a:xfrm>
            <a:off x="-500098" y="0"/>
            <a:ext cx="10611097" cy="70723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pl-PL" b="1" i="1" dirty="0" smtClean="0">
                <a:latin typeface="Times New Roman" pitchFamily="18" charset="0"/>
                <a:cs typeface="Times New Roman" pitchFamily="18" charset="0"/>
              </a:rPr>
              <a:t>Konie mieszkają w stajni</a:t>
            </a:r>
            <a:endParaRPr lang="pl-PL" b="1" i="1" dirty="0">
              <a:latin typeface="Times New Roman" pitchFamily="18" charset="0"/>
              <a:cs typeface="Times New Roman" pitchFamily="18" charset="0"/>
            </a:endParaRPr>
          </a:p>
        </p:txBody>
      </p:sp>
      <p:pic>
        <p:nvPicPr>
          <p:cNvPr id="6" name="Symbol zastępczy zawartości 5" descr="stajnia 1.jpg"/>
          <p:cNvPicPr>
            <a:picLocks noGrp="1" noChangeAspect="1"/>
          </p:cNvPicPr>
          <p:nvPr>
            <p:ph idx="1"/>
          </p:nvPr>
        </p:nvPicPr>
        <p:blipFill>
          <a:blip r:embed="rId2"/>
          <a:stretch>
            <a:fillRect/>
          </a:stretch>
        </p:blipFill>
        <p:spPr>
          <a:xfrm>
            <a:off x="1000100" y="1643050"/>
            <a:ext cx="7106567" cy="472909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stajnia 2.jpg"/>
          <p:cNvPicPr>
            <a:picLocks noGrp="1" noChangeAspect="1"/>
          </p:cNvPicPr>
          <p:nvPr>
            <p:ph idx="1"/>
          </p:nvPr>
        </p:nvPicPr>
        <p:blipFill>
          <a:blip r:embed="rId2"/>
          <a:stretch>
            <a:fillRect/>
          </a:stretch>
        </p:blipFill>
        <p:spPr>
          <a:xfrm>
            <a:off x="-714412" y="0"/>
            <a:ext cx="10351699" cy="685799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7200" y="273050"/>
            <a:ext cx="3008313" cy="941372"/>
          </a:xfrm>
        </p:spPr>
        <p:style>
          <a:lnRef idx="1">
            <a:schemeClr val="accent6"/>
          </a:lnRef>
          <a:fillRef idx="3">
            <a:schemeClr val="accent6"/>
          </a:fillRef>
          <a:effectRef idx="2">
            <a:schemeClr val="accent6"/>
          </a:effectRef>
          <a:fontRef idx="minor">
            <a:schemeClr val="lt1"/>
          </a:fontRef>
        </p:style>
        <p:txBody>
          <a:bodyPr>
            <a:normAutofit fontScale="90000"/>
          </a:bodyPr>
          <a:lstStyle/>
          <a:p>
            <a:pPr algn="ctr"/>
            <a:r>
              <a:rPr lang="pl-PL" sz="3200" i="1" dirty="0" smtClean="0">
                <a:latin typeface="Times New Roman" pitchFamily="18" charset="0"/>
                <a:cs typeface="Times New Roman" pitchFamily="18" charset="0"/>
              </a:rPr>
              <a:t>Co lubią jeść konie?</a:t>
            </a:r>
            <a:endParaRPr lang="pl-PL" sz="3200" i="1" dirty="0">
              <a:latin typeface="Times New Roman" pitchFamily="18" charset="0"/>
              <a:cs typeface="Times New Roman" pitchFamily="18" charset="0"/>
            </a:endParaRPr>
          </a:p>
        </p:txBody>
      </p:sp>
      <p:sp>
        <p:nvSpPr>
          <p:cNvPr id="6" name="Symbol zastępczy tekstu 5"/>
          <p:cNvSpPr>
            <a:spLocks noGrp="1"/>
          </p:cNvSpPr>
          <p:nvPr>
            <p:ph type="body" sz="half" idx="2"/>
          </p:nvPr>
        </p:nvSpPr>
        <p:spPr>
          <a:xfrm>
            <a:off x="457200" y="1285860"/>
            <a:ext cx="3008313" cy="5357850"/>
          </a:xfrm>
        </p:spPr>
        <p:txBody>
          <a:bodyPr>
            <a:normAutofit fontScale="92500" lnSpcReduction="20000"/>
          </a:bodyPr>
          <a:lstStyle/>
          <a:p>
            <a:pPr algn="ctr"/>
            <a:r>
              <a:rPr lang="pl-PL" sz="1700" dirty="0" smtClean="0">
                <a:latin typeface="Times New Roman" pitchFamily="18" charset="0"/>
                <a:cs typeface="Times New Roman" pitchFamily="18" charset="0"/>
              </a:rPr>
              <a:t>Koń domowy to roślinożerca. </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Żywi się w głównej mierzę trawą. </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Każdy hodowca wie, że stały dostęp do </a:t>
            </a:r>
            <a:r>
              <a:rPr lang="pl-PL" sz="1700" dirty="0">
                <a:latin typeface="Times New Roman" pitchFamily="18" charset="0"/>
                <a:cs typeface="Times New Roman" pitchFamily="18" charset="0"/>
              </a:rPr>
              <a:t>paszy dla </a:t>
            </a:r>
            <a:r>
              <a:rPr lang="pl-PL" sz="1700" dirty="0" smtClean="0">
                <a:latin typeface="Times New Roman" pitchFamily="18" charset="0"/>
                <a:cs typeface="Times New Roman" pitchFamily="18" charset="0"/>
              </a:rPr>
              <a:t>koni</a:t>
            </a:r>
            <a:r>
              <a:rPr lang="pl-PL" sz="1700" dirty="0">
                <a:latin typeface="Times New Roman" pitchFamily="18" charset="0"/>
                <a:cs typeface="Times New Roman" pitchFamily="18" charset="0"/>
              </a:rPr>
              <a:t> </a:t>
            </a:r>
            <a:r>
              <a:rPr lang="pl-PL" sz="1700" dirty="0" smtClean="0">
                <a:latin typeface="Times New Roman" pitchFamily="18" charset="0"/>
                <a:cs typeface="Times New Roman" pitchFamily="18" charset="0"/>
              </a:rPr>
              <a:t>jest ważny, konie jedzą również siano i kiszonki dla nich przygotowane.</a:t>
            </a:r>
          </a:p>
          <a:p>
            <a:pPr algn="ctr"/>
            <a:r>
              <a:rPr lang="pl-PL" sz="1700" b="1" dirty="0" smtClean="0">
                <a:latin typeface="Times New Roman" pitchFamily="18" charset="0"/>
                <a:cs typeface="Times New Roman" pitchFamily="18" charset="0"/>
              </a:rPr>
              <a:t>Woda niezbędna do życia</a:t>
            </a:r>
            <a:endParaRPr lang="pl-PL" sz="1700" dirty="0" smtClean="0">
              <a:latin typeface="Times New Roman" pitchFamily="18" charset="0"/>
              <a:cs typeface="Times New Roman" pitchFamily="18" charset="0"/>
            </a:endParaRPr>
          </a:p>
          <a:p>
            <a:pPr algn="ctr"/>
            <a:r>
              <a:rPr lang="pl-PL" sz="1700" dirty="0" smtClean="0">
                <a:latin typeface="Times New Roman" pitchFamily="18" charset="0"/>
                <a:cs typeface="Times New Roman" pitchFamily="18" charset="0"/>
              </a:rPr>
              <a:t>Dorosły koń wypija od 30 nawet do 70 litrów wody dziennie. Zapotrzebowanie na wodę jest cechą indywidualną i zależy od wieku, rasy, stanu zdrowia, sposobu karmienia oraz temperatury </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i wilgotności otoczenia, a także upodobań. Należy zadbać, aby oferowana woda była czysta </a:t>
            </a:r>
            <a:br>
              <a:rPr lang="pl-PL" sz="1700" dirty="0" smtClean="0">
                <a:latin typeface="Times New Roman" pitchFamily="18" charset="0"/>
                <a:cs typeface="Times New Roman" pitchFamily="18" charset="0"/>
              </a:rPr>
            </a:br>
            <a:r>
              <a:rPr lang="pl-PL" sz="1700" dirty="0" smtClean="0">
                <a:latin typeface="Times New Roman" pitchFamily="18" charset="0"/>
                <a:cs typeface="Times New Roman" pitchFamily="18" charset="0"/>
              </a:rPr>
              <a:t>i świeża. Najlepszym rozwiązaniem jest zapewnienie stałego dostępu do wody, lecz gdy nie ma takiej możliwości konie należy poić przed każdym posiłkiem, minimum 2 razy dziennie. Latem nawet 5 razy dziennie.</a:t>
            </a:r>
          </a:p>
          <a:p>
            <a:endParaRPr lang="pl-PL" dirty="0"/>
          </a:p>
        </p:txBody>
      </p:sp>
      <p:pic>
        <p:nvPicPr>
          <p:cNvPr id="9" name="Symbol zastępczy zawartości 8" descr="konie na pastwisku.jpg"/>
          <p:cNvPicPr>
            <a:picLocks noGrp="1" noChangeAspect="1"/>
          </p:cNvPicPr>
          <p:nvPr>
            <p:ph idx="1"/>
          </p:nvPr>
        </p:nvPicPr>
        <p:blipFill>
          <a:blip r:embed="rId2"/>
          <a:stretch>
            <a:fillRect/>
          </a:stretch>
        </p:blipFill>
        <p:spPr>
          <a:xfrm>
            <a:off x="3442423" y="1714488"/>
            <a:ext cx="5531249" cy="36433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p>
        </p:txBody>
      </p:sp>
      <p:pic>
        <p:nvPicPr>
          <p:cNvPr id="7" name="Symbol zastępczy zawartości 6" descr="koń na pastwisku.jpeg"/>
          <p:cNvPicPr>
            <a:picLocks noGrp="1" noChangeAspect="1"/>
          </p:cNvPicPr>
          <p:nvPr>
            <p:ph idx="1"/>
          </p:nvPr>
        </p:nvPicPr>
        <p:blipFill>
          <a:blip r:embed="rId2"/>
          <a:stretch>
            <a:fillRect/>
          </a:stretch>
        </p:blipFill>
        <p:spPr>
          <a:xfrm>
            <a:off x="-1143040" y="-357214"/>
            <a:ext cx="11544381" cy="72152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798496"/>
          </a:xfrm>
        </p:spPr>
        <p:style>
          <a:lnRef idx="3">
            <a:schemeClr val="lt1"/>
          </a:lnRef>
          <a:fillRef idx="1">
            <a:schemeClr val="dk1"/>
          </a:fillRef>
          <a:effectRef idx="1">
            <a:schemeClr val="dk1"/>
          </a:effectRef>
          <a:fontRef idx="minor">
            <a:schemeClr val="lt1"/>
          </a:fontRef>
        </p:style>
        <p:txBody>
          <a:bodyPr>
            <a:normAutofit/>
          </a:bodyPr>
          <a:lstStyle/>
          <a:p>
            <a:pPr algn="ctr"/>
            <a:r>
              <a:rPr lang="pl-PL" sz="3200" i="1" dirty="0" smtClean="0">
                <a:latin typeface="Times New Roman" pitchFamily="18" charset="0"/>
                <a:cs typeface="Times New Roman" pitchFamily="18" charset="0"/>
              </a:rPr>
              <a:t>Krowa</a:t>
            </a:r>
            <a:r>
              <a:rPr lang="pl-PL" sz="3200" dirty="0" smtClean="0">
                <a:latin typeface="Times New Roman" pitchFamily="18" charset="0"/>
                <a:cs typeface="Times New Roman" pitchFamily="18" charset="0"/>
              </a:rPr>
              <a:t> </a:t>
            </a:r>
            <a:endParaRPr lang="pl-PL" sz="3200" dirty="0">
              <a:latin typeface="Times New Roman" pitchFamily="18" charset="0"/>
              <a:cs typeface="Times New Roman" pitchFamily="18" charset="0"/>
            </a:endParaRPr>
          </a:p>
        </p:txBody>
      </p:sp>
      <p:pic>
        <p:nvPicPr>
          <p:cNvPr id="5" name="Symbol zastępczy zawartości 4" descr="krowa.gif"/>
          <p:cNvPicPr>
            <a:picLocks noGrp="1" noChangeAspect="1"/>
          </p:cNvPicPr>
          <p:nvPr>
            <p:ph idx="1"/>
          </p:nvPr>
        </p:nvPicPr>
        <p:blipFill>
          <a:blip r:embed="rId2"/>
          <a:stretch>
            <a:fillRect/>
          </a:stretch>
        </p:blipFill>
        <p:spPr>
          <a:xfrm>
            <a:off x="3642152" y="1071546"/>
            <a:ext cx="5237299" cy="4929222"/>
          </a:xfrm>
        </p:spPr>
      </p:pic>
      <p:sp>
        <p:nvSpPr>
          <p:cNvPr id="4" name="Symbol zastępczy tekstu 3"/>
          <p:cNvSpPr>
            <a:spLocks noGrp="1"/>
          </p:cNvSpPr>
          <p:nvPr>
            <p:ph type="body" sz="half" idx="2"/>
          </p:nvPr>
        </p:nvSpPr>
        <p:spPr/>
        <p:txBody>
          <a:bodyPr>
            <a:normAutofit/>
          </a:bodyPr>
          <a:lstStyle/>
          <a:p>
            <a:pPr algn="ctr"/>
            <a:endParaRPr lang="pl-PL" sz="2800" dirty="0" smtClean="0">
              <a:latin typeface="Times New Roman" pitchFamily="18" charset="0"/>
              <a:cs typeface="Times New Roman" pitchFamily="18" charset="0"/>
            </a:endParaRPr>
          </a:p>
          <a:p>
            <a:pPr algn="ctr"/>
            <a:r>
              <a:rPr lang="pl-PL" sz="2800" dirty="0" smtClean="0">
                <a:latin typeface="Times New Roman" pitchFamily="18" charset="0"/>
                <a:cs typeface="Times New Roman" pitchFamily="18" charset="0"/>
              </a:rPr>
              <a:t>Krowa to samica bydła domowego. Młode krowy  </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to cielak. </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Krowy mieszkają w  oborze</a:t>
            </a:r>
            <a:endParaRPr lang="pl-PL"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normAutofit/>
          </a:bodyPr>
          <a:lstStyle/>
          <a:p>
            <a:pPr algn="ctr"/>
            <a:r>
              <a:rPr lang="pl-PL" sz="4000" i="1" dirty="0" smtClean="0">
                <a:latin typeface="Times New Roman" pitchFamily="18" charset="0"/>
                <a:cs typeface="Times New Roman" pitchFamily="18" charset="0"/>
              </a:rPr>
              <a:t>Świnia</a:t>
            </a:r>
            <a:endParaRPr lang="pl-PL" sz="4000" i="1" dirty="0">
              <a:latin typeface="Times New Roman" pitchFamily="18" charset="0"/>
              <a:cs typeface="Times New Roman" pitchFamily="18" charset="0"/>
            </a:endParaRPr>
          </a:p>
        </p:txBody>
      </p:sp>
      <p:pic>
        <p:nvPicPr>
          <p:cNvPr id="8" name="Symbol zastępczy zawartości 7" descr="świnia 1.gif"/>
          <p:cNvPicPr>
            <a:picLocks noGrp="1" noChangeAspect="1"/>
          </p:cNvPicPr>
          <p:nvPr>
            <p:ph idx="1"/>
          </p:nvPr>
        </p:nvPicPr>
        <p:blipFill>
          <a:blip r:embed="rId2"/>
          <a:stretch>
            <a:fillRect/>
          </a:stretch>
        </p:blipFill>
        <p:spPr>
          <a:xfrm>
            <a:off x="3214678" y="1214422"/>
            <a:ext cx="6096041" cy="4643469"/>
          </a:xfrm>
        </p:spPr>
      </p:pic>
      <p:sp>
        <p:nvSpPr>
          <p:cNvPr id="6" name="Symbol zastępczy tekstu 5"/>
          <p:cNvSpPr>
            <a:spLocks noGrp="1"/>
          </p:cNvSpPr>
          <p:nvPr>
            <p:ph type="body" sz="half" idx="2"/>
          </p:nvPr>
        </p:nvSpPr>
        <p:spPr>
          <a:xfrm>
            <a:off x="457200" y="1435100"/>
            <a:ext cx="3008313" cy="2851156"/>
          </a:xfrm>
        </p:spPr>
        <p:txBody>
          <a:bodyPr>
            <a:normAutofit/>
          </a:bodyPr>
          <a:lstStyle/>
          <a:p>
            <a:pPr algn="ctr"/>
            <a:endParaRPr lang="pl-PL" sz="2400" b="1" dirty="0" smtClean="0">
              <a:latin typeface="Times New Roman" pitchFamily="18" charset="0"/>
              <a:cs typeface="Times New Roman" pitchFamily="18" charset="0"/>
            </a:endParaRPr>
          </a:p>
          <a:p>
            <a:pPr algn="ctr"/>
            <a:r>
              <a:rPr lang="pl-PL" sz="2400" b="1" dirty="0" smtClean="0">
                <a:latin typeface="Times New Roman" pitchFamily="18" charset="0"/>
                <a:cs typeface="Times New Roman" pitchFamily="18" charset="0"/>
              </a:rPr>
              <a:t>Świnia domowa</a:t>
            </a:r>
            <a:r>
              <a:rPr lang="pl-PL" sz="2400" dirty="0" smtClean="0">
                <a:latin typeface="Times New Roman" pitchFamily="18" charset="0"/>
                <a:cs typeface="Times New Roman" pitchFamily="18" charset="0"/>
              </a:rPr>
              <a:t>  – zwierzę hodowlane</a:t>
            </a:r>
            <a:r>
              <a:rPr lang="pl-PL" sz="2400" dirty="0">
                <a:latin typeface="Times New Roman" pitchFamily="18" charset="0"/>
                <a:cs typeface="Times New Roman" pitchFamily="18" charset="0"/>
              </a:rPr>
              <a:t>,</a:t>
            </a:r>
            <a:r>
              <a:rPr lang="pl-PL" sz="2400" dirty="0" smtClean="0">
                <a:latin typeface="Times New Roman" pitchFamily="18" charset="0"/>
                <a:cs typeface="Times New Roman" pitchFamily="18" charset="0"/>
              </a:rPr>
              <a:t> udomowione. </a:t>
            </a:r>
            <a:br>
              <a:rPr lang="pl-PL" sz="2400" dirty="0" smtClean="0">
                <a:latin typeface="Times New Roman" pitchFamily="18" charset="0"/>
                <a:cs typeface="Times New Roman" pitchFamily="18" charset="0"/>
              </a:rPr>
            </a:br>
            <a:r>
              <a:rPr lang="pl-PL" sz="2400" dirty="0" smtClean="0">
                <a:latin typeface="Times New Roman" pitchFamily="18" charset="0"/>
                <a:cs typeface="Times New Roman" pitchFamily="18" charset="0"/>
              </a:rPr>
              <a:t>Świnia domowa pochodzi od dzika.</a:t>
            </a:r>
            <a:br>
              <a:rPr lang="pl-PL" sz="2400" dirty="0" smtClean="0">
                <a:latin typeface="Times New Roman" pitchFamily="18" charset="0"/>
                <a:cs typeface="Times New Roman" pitchFamily="18" charset="0"/>
              </a:rPr>
            </a:br>
            <a:endParaRPr lang="pl-PL" sz="2400" dirty="0">
              <a:latin typeface="Times New Roman" pitchFamily="18" charset="0"/>
              <a:cs typeface="Times New Roman" pitchFamily="18" charset="0"/>
            </a:endParaRPr>
          </a:p>
        </p:txBody>
      </p:sp>
      <p:pic>
        <p:nvPicPr>
          <p:cNvPr id="1026" name="Picture 2" descr="C:\Users\Joasia\Desktop\świnka.gif"/>
          <p:cNvPicPr>
            <a:picLocks noChangeAspect="1" noChangeArrowheads="1" noCrop="1"/>
          </p:cNvPicPr>
          <p:nvPr/>
        </p:nvPicPr>
        <p:blipFill>
          <a:blip r:embed="rId3"/>
          <a:srcRect/>
          <a:stretch>
            <a:fillRect/>
          </a:stretch>
        </p:blipFill>
        <p:spPr bwMode="auto">
          <a:xfrm>
            <a:off x="785786" y="4286256"/>
            <a:ext cx="2214578" cy="23426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heel(4)">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4)">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normAutofit/>
          </a:bodyPr>
          <a:lstStyle/>
          <a:p>
            <a:pPr algn="ctr"/>
            <a:r>
              <a:rPr lang="pl-PL" sz="4800" i="1" dirty="0" smtClean="0">
                <a:latin typeface="Times New Roman" pitchFamily="18" charset="0"/>
                <a:cs typeface="Times New Roman" pitchFamily="18" charset="0"/>
              </a:rPr>
              <a:t>Dzik </a:t>
            </a:r>
            <a:endParaRPr lang="pl-PL" sz="4800" i="1" dirty="0">
              <a:latin typeface="Times New Roman" pitchFamily="18" charset="0"/>
              <a:cs typeface="Times New Roman" pitchFamily="18" charset="0"/>
            </a:endParaRPr>
          </a:p>
        </p:txBody>
      </p:sp>
      <p:pic>
        <p:nvPicPr>
          <p:cNvPr id="14" name="Symbol zastępczy zawartości 13" descr="dzik.gif"/>
          <p:cNvPicPr>
            <a:picLocks noGrp="1" noChangeAspect="1"/>
          </p:cNvPicPr>
          <p:nvPr>
            <p:ph idx="1"/>
          </p:nvPr>
        </p:nvPicPr>
        <p:blipFill>
          <a:blip r:embed="rId2"/>
          <a:stretch>
            <a:fillRect/>
          </a:stretch>
        </p:blipFill>
        <p:spPr>
          <a:xfrm>
            <a:off x="3384168" y="1580356"/>
            <a:ext cx="5688426" cy="3777470"/>
          </a:xfrm>
        </p:spPr>
      </p:pic>
      <p:sp>
        <p:nvSpPr>
          <p:cNvPr id="11" name="Symbol zastępczy tekstu 10"/>
          <p:cNvSpPr>
            <a:spLocks noGrp="1"/>
          </p:cNvSpPr>
          <p:nvPr>
            <p:ph type="body" sz="half" idx="2"/>
          </p:nvPr>
        </p:nvSpPr>
        <p:spPr/>
        <p:txBody>
          <a:bodyPr>
            <a:normAutofit/>
          </a:bodyPr>
          <a:lstStyle/>
          <a:p>
            <a:pPr algn="ctr"/>
            <a:r>
              <a:rPr lang="pl-PL" dirty="0" smtClean="0"/>
              <a:t/>
            </a:r>
            <a:br>
              <a:rPr lang="pl-PL" dirty="0" smtClean="0"/>
            </a:br>
            <a:r>
              <a:rPr lang="pl-PL" sz="2400" i="1" dirty="0" smtClean="0">
                <a:latin typeface="Times New Roman" pitchFamily="18" charset="0"/>
                <a:cs typeface="Times New Roman" pitchFamily="18" charset="0"/>
              </a:rPr>
              <a:t>Dzik jest dziki, </a:t>
            </a:r>
            <a:br>
              <a:rPr lang="pl-PL" sz="2400" i="1" dirty="0" smtClean="0">
                <a:latin typeface="Times New Roman" pitchFamily="18" charset="0"/>
                <a:cs typeface="Times New Roman" pitchFamily="18" charset="0"/>
              </a:rPr>
            </a:br>
            <a:r>
              <a:rPr lang="pl-PL" sz="2400" i="1" dirty="0" smtClean="0">
                <a:latin typeface="Times New Roman" pitchFamily="18" charset="0"/>
                <a:cs typeface="Times New Roman" pitchFamily="18" charset="0"/>
              </a:rPr>
              <a:t>dzik jest zły, </a:t>
            </a:r>
            <a:br>
              <a:rPr lang="pl-PL" sz="2400" i="1" dirty="0" smtClean="0">
                <a:latin typeface="Times New Roman" pitchFamily="18" charset="0"/>
                <a:cs typeface="Times New Roman" pitchFamily="18" charset="0"/>
              </a:rPr>
            </a:br>
            <a:r>
              <a:rPr lang="pl-PL" sz="2400" i="1" dirty="0" smtClean="0">
                <a:latin typeface="Times New Roman" pitchFamily="18" charset="0"/>
                <a:cs typeface="Times New Roman" pitchFamily="18" charset="0"/>
              </a:rPr>
              <a:t>Dzik ma bardzo </a:t>
            </a:r>
            <a:br>
              <a:rPr lang="pl-PL" sz="2400" i="1" dirty="0" smtClean="0">
                <a:latin typeface="Times New Roman" pitchFamily="18" charset="0"/>
                <a:cs typeface="Times New Roman" pitchFamily="18" charset="0"/>
              </a:rPr>
            </a:br>
            <a:r>
              <a:rPr lang="pl-PL" sz="2400" i="1" dirty="0" smtClean="0">
                <a:latin typeface="Times New Roman" pitchFamily="18" charset="0"/>
                <a:cs typeface="Times New Roman" pitchFamily="18" charset="0"/>
              </a:rPr>
              <a:t>ostre kły. </a:t>
            </a:r>
            <a:br>
              <a:rPr lang="pl-PL" sz="2400" i="1" dirty="0" smtClean="0">
                <a:latin typeface="Times New Roman" pitchFamily="18" charset="0"/>
                <a:cs typeface="Times New Roman" pitchFamily="18" charset="0"/>
              </a:rPr>
            </a:br>
            <a:r>
              <a:rPr lang="pl-PL" sz="2400" i="1" dirty="0" smtClean="0">
                <a:latin typeface="Times New Roman" pitchFamily="18" charset="0"/>
                <a:cs typeface="Times New Roman" pitchFamily="18" charset="0"/>
              </a:rPr>
              <a:t>Kto spotyka </a:t>
            </a:r>
            <a:br>
              <a:rPr lang="pl-PL" sz="2400" i="1" dirty="0" smtClean="0">
                <a:latin typeface="Times New Roman" pitchFamily="18" charset="0"/>
                <a:cs typeface="Times New Roman" pitchFamily="18" charset="0"/>
              </a:rPr>
            </a:br>
            <a:r>
              <a:rPr lang="pl-PL" sz="2400" i="1" dirty="0" smtClean="0">
                <a:latin typeface="Times New Roman" pitchFamily="18" charset="0"/>
                <a:cs typeface="Times New Roman" pitchFamily="18" charset="0"/>
              </a:rPr>
              <a:t>w lesie dzika, </a:t>
            </a:r>
            <a:br>
              <a:rPr lang="pl-PL" sz="2400" i="1" dirty="0" smtClean="0">
                <a:latin typeface="Times New Roman" pitchFamily="18" charset="0"/>
                <a:cs typeface="Times New Roman" pitchFamily="18" charset="0"/>
              </a:rPr>
            </a:br>
            <a:r>
              <a:rPr lang="pl-PL" sz="2400" i="1" dirty="0" smtClean="0">
                <a:latin typeface="Times New Roman" pitchFamily="18" charset="0"/>
                <a:cs typeface="Times New Roman" pitchFamily="18" charset="0"/>
              </a:rPr>
              <a:t>Ten na drzewo szybko zmyka.</a:t>
            </a:r>
          </a:p>
          <a:p>
            <a:pPr algn="ctr"/>
            <a:endParaRPr lang="pl-PL" sz="2600" i="1" dirty="0">
              <a:latin typeface="Times New Roman" pitchFamily="18" charset="0"/>
              <a:cs typeface="Times New Roman" pitchFamily="18" charset="0"/>
            </a:endParaRPr>
          </a:p>
          <a:p>
            <a:pPr algn="r"/>
            <a:endParaRPr lang="pl-PL" i="1" dirty="0" smtClean="0">
              <a:latin typeface="Times New Roman" pitchFamily="18" charset="0"/>
              <a:cs typeface="Times New Roman" pitchFamily="18" charset="0"/>
            </a:endParaRPr>
          </a:p>
          <a:p>
            <a:pPr algn="r"/>
            <a:endParaRPr lang="pl-PL" i="1" dirty="0">
              <a:latin typeface="Times New Roman" pitchFamily="18" charset="0"/>
              <a:cs typeface="Times New Roman" pitchFamily="18" charset="0"/>
            </a:endParaRPr>
          </a:p>
          <a:p>
            <a:pPr algn="r"/>
            <a:r>
              <a:rPr lang="pl-PL" i="1" dirty="0" smtClean="0">
                <a:latin typeface="Times New Roman" pitchFamily="18" charset="0"/>
                <a:cs typeface="Times New Roman" pitchFamily="18" charset="0"/>
              </a:rPr>
              <a:t>Jan Brzechwa </a:t>
            </a:r>
            <a:endParaRPr lang="pl-PL" i="1" dirty="0">
              <a:latin typeface="Times New Roman" pitchFamily="18" charset="0"/>
              <a:cs typeface="Times New Roman" pitchFamily="18" charset="0"/>
            </a:endParaRPr>
          </a:p>
        </p:txBody>
      </p:sp>
      <p:pic>
        <p:nvPicPr>
          <p:cNvPr id="2052" name="Picture 4" descr="C:\Users\Joasia\Desktop\dzik gif.gif"/>
          <p:cNvPicPr>
            <a:picLocks noChangeAspect="1" noChangeArrowheads="1" noCrop="1"/>
          </p:cNvPicPr>
          <p:nvPr/>
        </p:nvPicPr>
        <p:blipFill>
          <a:blip r:embed="rId3"/>
          <a:srcRect/>
          <a:stretch>
            <a:fillRect/>
          </a:stretch>
        </p:blipFill>
        <p:spPr bwMode="auto">
          <a:xfrm>
            <a:off x="0" y="4959431"/>
            <a:ext cx="2428860" cy="15413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4)">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dorosła świnia.jpg"/>
          <p:cNvPicPr>
            <a:picLocks noGrp="1" noChangeAspect="1"/>
          </p:cNvPicPr>
          <p:nvPr>
            <p:ph idx="1"/>
          </p:nvPr>
        </p:nvPicPr>
        <p:blipFill>
          <a:blip r:embed="rId2"/>
          <a:stretch>
            <a:fillRect/>
          </a:stretch>
        </p:blipFill>
        <p:spPr>
          <a:xfrm>
            <a:off x="504037" y="1285860"/>
            <a:ext cx="8211367" cy="5468421"/>
          </a:xfrm>
        </p:spPr>
      </p:pic>
      <p:sp>
        <p:nvSpPr>
          <p:cNvPr id="5" name="Tytuł 4"/>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pl-PL" b="1" i="1" dirty="0" smtClean="0">
                <a:latin typeface="Times New Roman" pitchFamily="18" charset="0"/>
                <a:cs typeface="Times New Roman" pitchFamily="18" charset="0"/>
              </a:rPr>
              <a:t>Świnia</a:t>
            </a:r>
            <a:endParaRPr lang="pl-PL"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świnia z prosiakami.jpg"/>
          <p:cNvPicPr>
            <a:picLocks noGrp="1" noChangeAspect="1"/>
          </p:cNvPicPr>
          <p:nvPr>
            <p:ph idx="1"/>
          </p:nvPr>
        </p:nvPicPr>
        <p:blipFill>
          <a:blip r:embed="rId2"/>
          <a:stretch>
            <a:fillRect/>
          </a:stretch>
        </p:blipFill>
        <p:spPr>
          <a:xfrm>
            <a:off x="-642974" y="-2000288"/>
            <a:ext cx="10241325" cy="900116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świnia z prosiakami 2.jpg"/>
          <p:cNvPicPr>
            <a:picLocks noGrp="1" noChangeAspect="1"/>
          </p:cNvPicPr>
          <p:nvPr>
            <p:ph idx="1"/>
          </p:nvPr>
        </p:nvPicPr>
        <p:blipFill>
          <a:blip r:embed="rId2"/>
          <a:stretch>
            <a:fillRect/>
          </a:stretch>
        </p:blipFill>
        <p:spPr>
          <a:xfrm>
            <a:off x="-32" y="0"/>
            <a:ext cx="12175093" cy="6858001"/>
          </a:xfrm>
        </p:spPr>
      </p:pic>
      <p:sp>
        <p:nvSpPr>
          <p:cNvPr id="2" name="Tytuł 1"/>
          <p:cNvSpPr>
            <a:spLocks noGrp="1"/>
          </p:cNvSpPr>
          <p:nvPr>
            <p:ph type="title"/>
          </p:nvPr>
        </p:nvSpPr>
        <p:spPr>
          <a:xfrm>
            <a:off x="1214414" y="274638"/>
            <a:ext cx="6715172" cy="582594"/>
          </a:xfrm>
        </p:spPr>
        <p:style>
          <a:lnRef idx="1">
            <a:schemeClr val="accent6"/>
          </a:lnRef>
          <a:fillRef idx="2">
            <a:schemeClr val="accent6"/>
          </a:fillRef>
          <a:effectRef idx="1">
            <a:schemeClr val="accent6"/>
          </a:effectRef>
          <a:fontRef idx="minor">
            <a:schemeClr val="dk1"/>
          </a:fontRef>
        </p:style>
        <p:txBody>
          <a:bodyPr>
            <a:normAutofit/>
          </a:bodyPr>
          <a:lstStyle/>
          <a:p>
            <a:r>
              <a:rPr lang="pl-PL" sz="2400" b="1" i="1" dirty="0" smtClean="0">
                <a:latin typeface="Times New Roman" pitchFamily="18" charset="0"/>
                <a:cs typeface="Times New Roman" pitchFamily="18" charset="0"/>
              </a:rPr>
              <a:t>Świnia karmi prosięta – młode ssą mleko mamy</a:t>
            </a:r>
            <a:endParaRPr lang="pl-PL" sz="24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prosięta.JPG"/>
          <p:cNvPicPr>
            <a:picLocks noGrp="1" noChangeAspect="1"/>
          </p:cNvPicPr>
          <p:nvPr>
            <p:ph idx="1"/>
          </p:nvPr>
        </p:nvPicPr>
        <p:blipFill>
          <a:blip r:embed="rId2"/>
          <a:stretch>
            <a:fillRect/>
          </a:stretch>
        </p:blipFill>
        <p:spPr>
          <a:xfrm>
            <a:off x="-285784" y="0"/>
            <a:ext cx="10769919" cy="6903794"/>
          </a:xfrm>
        </p:spPr>
      </p:pic>
      <p:sp>
        <p:nvSpPr>
          <p:cNvPr id="2" name="Tytuł 1"/>
          <p:cNvSpPr>
            <a:spLocks noGrp="1"/>
          </p:cNvSpPr>
          <p:nvPr>
            <p:ph type="title"/>
          </p:nvPr>
        </p:nvSpPr>
        <p:spPr>
          <a:xfrm>
            <a:off x="357158" y="214290"/>
            <a:ext cx="3500462" cy="868346"/>
          </a:xfrm>
        </p:spPr>
        <p:style>
          <a:lnRef idx="1">
            <a:schemeClr val="accent6"/>
          </a:lnRef>
          <a:fillRef idx="2">
            <a:schemeClr val="accent6"/>
          </a:fillRef>
          <a:effectRef idx="1">
            <a:schemeClr val="accent6"/>
          </a:effectRef>
          <a:fontRef idx="minor">
            <a:schemeClr val="dk1"/>
          </a:fontRef>
        </p:style>
        <p:txBody>
          <a:bodyPr/>
          <a:lstStyle/>
          <a:p>
            <a:r>
              <a:rPr lang="pl-PL" b="1" i="1" dirty="0">
                <a:latin typeface="Times New Roman" pitchFamily="18" charset="0"/>
                <a:cs typeface="Times New Roman" pitchFamily="18" charset="0"/>
              </a:rPr>
              <a:t>P</a:t>
            </a:r>
            <a:r>
              <a:rPr lang="pl-PL" b="1" i="1" dirty="0" smtClean="0">
                <a:latin typeface="Times New Roman" pitchFamily="18" charset="0"/>
                <a:cs typeface="Times New Roman" pitchFamily="18" charset="0"/>
              </a:rPr>
              <a:t>rosięta</a:t>
            </a:r>
            <a:endParaRPr lang="pl-PL"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pPr algn="ctr"/>
            <a:r>
              <a:rPr lang="pl-PL" sz="3200" dirty="0" smtClean="0">
                <a:latin typeface="Times New Roman" pitchFamily="18" charset="0"/>
                <a:cs typeface="Times New Roman" pitchFamily="18" charset="0"/>
              </a:rPr>
              <a:t>Co lubi jeść świnia?</a:t>
            </a:r>
            <a:endParaRPr lang="pl-PL" sz="3200" dirty="0">
              <a:latin typeface="Times New Roman" pitchFamily="18" charset="0"/>
              <a:cs typeface="Times New Roman" pitchFamily="18" charset="0"/>
            </a:endParaRPr>
          </a:p>
        </p:txBody>
      </p:sp>
      <p:pic>
        <p:nvPicPr>
          <p:cNvPr id="7" name="Symbol zastępczy zawartości 6" descr="świnia je.jpg"/>
          <p:cNvPicPr>
            <a:picLocks noGrp="1" noChangeAspect="1"/>
          </p:cNvPicPr>
          <p:nvPr>
            <p:ph idx="1"/>
          </p:nvPr>
        </p:nvPicPr>
        <p:blipFill>
          <a:blip r:embed="rId2"/>
          <a:stretch>
            <a:fillRect/>
          </a:stretch>
        </p:blipFill>
        <p:spPr>
          <a:xfrm>
            <a:off x="3428992" y="1928802"/>
            <a:ext cx="5392652" cy="3286148"/>
          </a:xfrm>
        </p:spPr>
      </p:pic>
      <p:sp>
        <p:nvSpPr>
          <p:cNvPr id="6" name="Symbol zastępczy tekstu 5"/>
          <p:cNvSpPr>
            <a:spLocks noGrp="1"/>
          </p:cNvSpPr>
          <p:nvPr>
            <p:ph type="body" sz="half" idx="2"/>
          </p:nvPr>
        </p:nvSpPr>
        <p:spPr>
          <a:xfrm>
            <a:off x="457200" y="1435101"/>
            <a:ext cx="3008313" cy="3565535"/>
          </a:xfrm>
        </p:spPr>
        <p:txBody>
          <a:bodyPr/>
          <a:lstStyle/>
          <a:p>
            <a:endParaRPr lang="pl-PL" dirty="0" smtClean="0"/>
          </a:p>
          <a:p>
            <a:endParaRPr lang="pl-PL" sz="2400" dirty="0" smtClean="0">
              <a:latin typeface="Times New Roman" pitchFamily="18" charset="0"/>
              <a:cs typeface="Times New Roman" pitchFamily="18" charset="0"/>
            </a:endParaRPr>
          </a:p>
          <a:p>
            <a:pPr algn="ctr"/>
            <a:r>
              <a:rPr lang="pl-PL" sz="2000" dirty="0" smtClean="0">
                <a:latin typeface="Times New Roman" pitchFamily="18" charset="0"/>
                <a:cs typeface="Times New Roman" pitchFamily="18" charset="0"/>
              </a:rPr>
              <a:t>Świnie jedzą pasze, odpadki kuchenne </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(np. : ugotowane obierki ziemniaków </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i innych warzyw), zboża. </a:t>
            </a:r>
            <a:r>
              <a:rPr lang="pl-PL" sz="2000" dirty="0">
                <a:latin typeface="Times New Roman" pitchFamily="18" charset="0"/>
                <a:cs typeface="Times New Roman" pitchFamily="18" charset="0"/>
              </a:rPr>
              <a:t> </a:t>
            </a:r>
            <a:r>
              <a:rPr lang="pl-PL" sz="2000" dirty="0" smtClean="0">
                <a:latin typeface="Times New Roman" pitchFamily="18" charset="0"/>
                <a:cs typeface="Times New Roman" pitchFamily="18" charset="0"/>
              </a:rPr>
              <a:t>Świnie muszą mieć zapewniony stały do czystej wody.</a:t>
            </a:r>
            <a:endParaRPr lang="pl-PL" sz="2000" dirty="0">
              <a:latin typeface="Times New Roman" pitchFamily="18" charset="0"/>
              <a:cs typeface="Times New Roman" pitchFamily="18" charset="0"/>
            </a:endParaRPr>
          </a:p>
        </p:txBody>
      </p:sp>
      <p:pic>
        <p:nvPicPr>
          <p:cNvPr id="3074" name="Picture 2" descr="C:\Users\Joasia\Desktop\świnia je gif.gif"/>
          <p:cNvPicPr>
            <a:picLocks noChangeAspect="1" noChangeArrowheads="1" noCrop="1"/>
          </p:cNvPicPr>
          <p:nvPr/>
        </p:nvPicPr>
        <p:blipFill>
          <a:blip r:embed="rId3"/>
          <a:srcRect/>
          <a:stretch>
            <a:fillRect/>
          </a:stretch>
        </p:blipFill>
        <p:spPr bwMode="auto">
          <a:xfrm>
            <a:off x="928662" y="4857760"/>
            <a:ext cx="1785960" cy="17859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heel(4)">
                                      <p:cBhvr>
                                        <p:cTn id="19" dur="20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4)">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pl-PL" b="1" i="1" dirty="0" smtClean="0">
                <a:latin typeface="Times New Roman" pitchFamily="18" charset="0"/>
                <a:cs typeface="Times New Roman" pitchFamily="18" charset="0"/>
              </a:rPr>
              <a:t>Świnie mieszkają w chlewie</a:t>
            </a:r>
            <a:endParaRPr lang="pl-PL" b="1" i="1" dirty="0">
              <a:latin typeface="Times New Roman" pitchFamily="18" charset="0"/>
              <a:cs typeface="Times New Roman" pitchFamily="18" charset="0"/>
            </a:endParaRPr>
          </a:p>
        </p:txBody>
      </p:sp>
      <p:pic>
        <p:nvPicPr>
          <p:cNvPr id="7" name="Symbol zastępczy zawartości 6" descr="clew dla świń.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285728"/>
            <a:ext cx="3008313" cy="116205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pl-PL" sz="3200" b="1" i="1" dirty="0" smtClean="0">
                <a:latin typeface="Times New Roman" pitchFamily="18" charset="0"/>
                <a:cs typeface="Times New Roman" pitchFamily="18" charset="0"/>
              </a:rPr>
              <a:t>Owca i jej młode - jagnię</a:t>
            </a:r>
            <a:endParaRPr lang="pl-PL" sz="3200" b="1" i="1" dirty="0">
              <a:latin typeface="Times New Roman" pitchFamily="18" charset="0"/>
              <a:cs typeface="Times New Roman" pitchFamily="18" charset="0"/>
            </a:endParaRPr>
          </a:p>
        </p:txBody>
      </p:sp>
      <p:pic>
        <p:nvPicPr>
          <p:cNvPr id="6" name="Symbol zastępczy zawartości 5" descr="owca gif.gif"/>
          <p:cNvPicPr>
            <a:picLocks noGrp="1" noChangeAspect="1"/>
          </p:cNvPicPr>
          <p:nvPr>
            <p:ph idx="1"/>
          </p:nvPr>
        </p:nvPicPr>
        <p:blipFill>
          <a:blip r:embed="rId2"/>
          <a:stretch>
            <a:fillRect/>
          </a:stretch>
        </p:blipFill>
        <p:spPr>
          <a:xfrm>
            <a:off x="3286116" y="2357430"/>
            <a:ext cx="5615647" cy="3429023"/>
          </a:xfrm>
        </p:spPr>
      </p:pic>
      <p:sp>
        <p:nvSpPr>
          <p:cNvPr id="5" name="Symbol zastępczy tekstu 4"/>
          <p:cNvSpPr>
            <a:spLocks noGrp="1"/>
          </p:cNvSpPr>
          <p:nvPr>
            <p:ph type="body" sz="half" idx="2"/>
          </p:nvPr>
        </p:nvSpPr>
        <p:spPr/>
        <p:txBody>
          <a:bodyPr>
            <a:normAutofit/>
          </a:bodyPr>
          <a:lstStyle/>
          <a:p>
            <a:endParaRPr lang="pl-PL" dirty="0" smtClean="0"/>
          </a:p>
          <a:p>
            <a:pPr algn="ctr"/>
            <a:endParaRPr lang="pl-PL" sz="2400" dirty="0" smtClean="0">
              <a:latin typeface="Times New Roman" pitchFamily="18" charset="0"/>
              <a:cs typeface="Times New Roman" pitchFamily="18" charset="0"/>
            </a:endParaRPr>
          </a:p>
          <a:p>
            <a:pPr algn="ctr"/>
            <a:r>
              <a:rPr lang="pl-PL" sz="2400" dirty="0" smtClean="0">
                <a:latin typeface="Times New Roman" pitchFamily="18" charset="0"/>
                <a:cs typeface="Times New Roman" pitchFamily="18" charset="0"/>
              </a:rPr>
              <a:t>Owca, to gatunek hodowlanego zwierzęcia domowego,  </a:t>
            </a:r>
            <a:r>
              <a:rPr lang="pl-PL" sz="2400" dirty="0">
                <a:latin typeface="Times New Roman" pitchFamily="18" charset="0"/>
                <a:cs typeface="Times New Roman" pitchFamily="18" charset="0"/>
              </a:rPr>
              <a:t>p</a:t>
            </a:r>
            <a:r>
              <a:rPr lang="pl-PL" sz="2400" dirty="0" smtClean="0">
                <a:latin typeface="Times New Roman" pitchFamily="18" charset="0"/>
                <a:cs typeface="Times New Roman" pitchFamily="18" charset="0"/>
              </a:rPr>
              <a:t>oczątkowo z owiec uzyskiwano jedynie skóry</a:t>
            </a:r>
            <a:r>
              <a:rPr lang="pl-PL" sz="2400" dirty="0">
                <a:latin typeface="Times New Roman" pitchFamily="18" charset="0"/>
                <a:cs typeface="Times New Roman" pitchFamily="18" charset="0"/>
              </a:rPr>
              <a:t>,</a:t>
            </a:r>
            <a:r>
              <a:rPr lang="pl-PL" sz="2400" dirty="0" smtClean="0">
                <a:latin typeface="Times New Roman" pitchFamily="18" charset="0"/>
                <a:cs typeface="Times New Roman" pitchFamily="18" charset="0"/>
              </a:rPr>
              <a:t> mięso i mleko. Obecnie pozyskujemy także ciepłą wełnę.</a:t>
            </a:r>
            <a:endParaRPr lang="pl-PL"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4)">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Owca i jagnię 1.jpg"/>
          <p:cNvPicPr>
            <a:picLocks noGrp="1" noChangeAspect="1"/>
          </p:cNvPicPr>
          <p:nvPr>
            <p:ph idx="1"/>
          </p:nvPr>
        </p:nvPicPr>
        <p:blipFill>
          <a:blip r:embed="rId2"/>
          <a:stretch>
            <a:fillRect/>
          </a:stretch>
        </p:blipFill>
        <p:spPr>
          <a:xfrm>
            <a:off x="-45391" y="-500090"/>
            <a:ext cx="9793141" cy="7358090"/>
          </a:xfrm>
        </p:spPr>
      </p:pic>
      <p:sp>
        <p:nvSpPr>
          <p:cNvPr id="5" name="Tytuł 4"/>
          <p:cNvSpPr>
            <a:spLocks noGrp="1"/>
          </p:cNvSpPr>
          <p:nvPr>
            <p:ph type="title"/>
          </p:nvPr>
        </p:nvSpPr>
        <p:spPr>
          <a:xfrm>
            <a:off x="6286512" y="-214338"/>
            <a:ext cx="2857488" cy="642942"/>
          </a:xfrm>
        </p:spPr>
        <p:style>
          <a:lnRef idx="1">
            <a:schemeClr val="accent3"/>
          </a:lnRef>
          <a:fillRef idx="2">
            <a:schemeClr val="accent3"/>
          </a:fillRef>
          <a:effectRef idx="1">
            <a:schemeClr val="accent3"/>
          </a:effectRef>
          <a:fontRef idx="minor">
            <a:schemeClr val="dk1"/>
          </a:fontRef>
        </p:style>
        <p:txBody>
          <a:bodyPr>
            <a:normAutofit/>
          </a:bodyPr>
          <a:lstStyle/>
          <a:p>
            <a:r>
              <a:rPr lang="pl-PL" sz="3200" b="1" i="1" dirty="0" smtClean="0">
                <a:latin typeface="Times New Roman" pitchFamily="18" charset="0"/>
                <a:cs typeface="Times New Roman" pitchFamily="18" charset="0"/>
              </a:rPr>
              <a:t>Owca i jagnię</a:t>
            </a:r>
            <a:endParaRPr lang="pl-PL" sz="32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p>
        </p:txBody>
      </p:sp>
      <p:pic>
        <p:nvPicPr>
          <p:cNvPr id="4" name="Symbol zastępczy zawartości 3" descr="krowa i cielak 1.jpg"/>
          <p:cNvPicPr>
            <a:picLocks noGrp="1" noChangeAspect="1"/>
          </p:cNvPicPr>
          <p:nvPr>
            <p:ph idx="1"/>
          </p:nvPr>
        </p:nvPicPr>
        <p:blipFill>
          <a:blip r:embed="rId2"/>
          <a:stretch>
            <a:fillRect/>
          </a:stretch>
        </p:blipFill>
        <p:spPr>
          <a:xfrm>
            <a:off x="-571535" y="-1"/>
            <a:ext cx="10379208" cy="692791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descr="owca i jagnię 2.jpg"/>
          <p:cNvPicPr>
            <a:picLocks noGrp="1" noChangeAspect="1"/>
          </p:cNvPicPr>
          <p:nvPr>
            <p:ph idx="1"/>
          </p:nvPr>
        </p:nvPicPr>
        <p:blipFill>
          <a:blip r:embed="rId2"/>
          <a:stretch>
            <a:fillRect/>
          </a:stretch>
        </p:blipFill>
        <p:spPr>
          <a:xfrm>
            <a:off x="-1828768" y="0"/>
            <a:ext cx="109728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pl-PL" b="1" i="1" dirty="0" smtClean="0">
                <a:latin typeface="Times New Roman" pitchFamily="18" charset="0"/>
                <a:cs typeface="Times New Roman" pitchFamily="18" charset="0"/>
              </a:rPr>
              <a:t>Owce mieszkają w owczarni</a:t>
            </a:r>
            <a:endParaRPr lang="pl-PL" b="1" i="1" dirty="0">
              <a:latin typeface="Times New Roman" pitchFamily="18" charset="0"/>
              <a:cs typeface="Times New Roman" pitchFamily="18" charset="0"/>
            </a:endParaRPr>
          </a:p>
        </p:txBody>
      </p:sp>
      <p:pic>
        <p:nvPicPr>
          <p:cNvPr id="4" name="Symbol zastępczy zawartości 3" descr="owczarnia.JPG"/>
          <p:cNvPicPr>
            <a:picLocks noGrp="1" noChangeAspect="1"/>
          </p:cNvPicPr>
          <p:nvPr>
            <p:ph idx="1"/>
          </p:nvPr>
        </p:nvPicPr>
        <p:blipFill>
          <a:blip r:embed="rId2"/>
          <a:stretch>
            <a:fillRect/>
          </a:stretch>
        </p:blipFill>
        <p:spPr>
          <a:xfrm>
            <a:off x="485804" y="1928802"/>
            <a:ext cx="8229600" cy="412165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pl-PL" b="1" i="1" dirty="0" smtClean="0">
                <a:latin typeface="Times New Roman" pitchFamily="18" charset="0"/>
                <a:cs typeface="Times New Roman" pitchFamily="18" charset="0"/>
              </a:rPr>
              <a:t>Owczarnia</a:t>
            </a:r>
            <a:endParaRPr lang="pl-PL" b="1" i="1"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normAutofit fontScale="92500" lnSpcReduction="20000"/>
          </a:bodyPr>
          <a:lstStyle/>
          <a:p>
            <a:pPr algn="ctr"/>
            <a:r>
              <a:rPr lang="pl-PL" b="1" dirty="0" smtClean="0"/>
              <a:t>Owczarnia</a:t>
            </a:r>
            <a:r>
              <a:rPr lang="pl-PL" b="1" baseline="30000" dirty="0"/>
              <a:t> </a:t>
            </a:r>
            <a:r>
              <a:rPr lang="pl-PL" dirty="0" smtClean="0"/>
              <a:t>–  to budynek wolno stojący, używany jako pomieszczenie dla owiec. Owczarnie przeważnie są obiektami murowanymi. Tradycyjnie owczarnia służyła jako miejsce całodobowego pobytu owiec tylko w zimie, w pozostałych porach roku wykorzystywana była jako miejsce nocnego wypoczynku zwierząt (w ciągu dnia owce przebywały na pastwiskach). Obecnie, zwłaszcza w wyspecjalizowanych gospodarstwach rolnych, często w budynkach tych owce przebywają przez cały rok. </a:t>
            </a:r>
            <a:endParaRPr lang="pl-PL" dirty="0"/>
          </a:p>
        </p:txBody>
      </p:sp>
      <p:pic>
        <p:nvPicPr>
          <p:cNvPr id="4098" name="Picture 2" descr="C:\Users\Joasia\Desktop\owca gif 2.gif"/>
          <p:cNvPicPr>
            <a:picLocks noChangeAspect="1" noChangeArrowheads="1" noCrop="1"/>
          </p:cNvPicPr>
          <p:nvPr/>
        </p:nvPicPr>
        <p:blipFill>
          <a:blip r:embed="rId2"/>
          <a:srcRect/>
          <a:stretch>
            <a:fillRect/>
          </a:stretch>
        </p:blipFill>
        <p:spPr bwMode="auto">
          <a:xfrm>
            <a:off x="6929454" y="5500702"/>
            <a:ext cx="1969925" cy="15001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pPr algn="ctr"/>
            <a:r>
              <a:rPr lang="pl-PL" sz="3600" dirty="0" smtClean="0">
                <a:latin typeface="Times New Roman" pitchFamily="18" charset="0"/>
                <a:cs typeface="Times New Roman" pitchFamily="18" charset="0"/>
              </a:rPr>
              <a:t>Co jedzą owce?</a:t>
            </a:r>
            <a:endParaRPr lang="pl-PL" sz="3600" dirty="0">
              <a:latin typeface="Times New Roman" pitchFamily="18" charset="0"/>
              <a:cs typeface="Times New Roman" pitchFamily="18" charset="0"/>
            </a:endParaRPr>
          </a:p>
        </p:txBody>
      </p:sp>
      <p:sp>
        <p:nvSpPr>
          <p:cNvPr id="6" name="Symbol zastępczy tekstu 5"/>
          <p:cNvSpPr>
            <a:spLocks noGrp="1"/>
          </p:cNvSpPr>
          <p:nvPr>
            <p:ph type="body" sz="half" idx="2"/>
          </p:nvPr>
        </p:nvSpPr>
        <p:spPr>
          <a:xfrm>
            <a:off x="457200" y="1435100"/>
            <a:ext cx="3008313" cy="4994296"/>
          </a:xfrm>
        </p:spPr>
        <p:txBody>
          <a:bodyPr>
            <a:normAutofit lnSpcReduction="10000"/>
          </a:bodyPr>
          <a:lstStyle/>
          <a:p>
            <a:endParaRPr lang="pl-PL" dirty="0" smtClean="0"/>
          </a:p>
          <a:p>
            <a:pPr algn="ctr"/>
            <a:r>
              <a:rPr lang="pl-PL" sz="1800" dirty="0" smtClean="0">
                <a:solidFill>
                  <a:schemeClr val="accent3">
                    <a:lumMod val="50000"/>
                  </a:schemeClr>
                </a:solidFill>
                <a:latin typeface="Times New Roman" pitchFamily="18" charset="0"/>
                <a:cs typeface="Times New Roman" pitchFamily="18" charset="0"/>
              </a:rPr>
              <a:t>Najczęściej w Polsce, owce cały dzień są na pastwiskach, a tylko na noc idą do owczarni, gdzie dodatkowo dostają zielonki kośne, siano, sianokiszonki lub słomę. Owce jedzą również  marchew (szczególnie dla jagniąt), buraki i liście buraków, rzepę i ziemniaki (lepsze są ziemniaki kiszone lub parowane, niż świeże). Owce jedzą również ziarno owsa, ziarno pszenicy i jęczmienia; otręby pszenne;</a:t>
            </a:r>
            <a:r>
              <a:rPr lang="pl-PL" sz="1800" dirty="0">
                <a:solidFill>
                  <a:schemeClr val="accent3">
                    <a:lumMod val="50000"/>
                  </a:schemeClr>
                </a:solidFill>
                <a:latin typeface="Times New Roman" pitchFamily="18" charset="0"/>
                <a:cs typeface="Times New Roman" pitchFamily="18" charset="0"/>
              </a:rPr>
              <a:t> </a:t>
            </a:r>
            <a:r>
              <a:rPr lang="pl-PL" sz="1800" dirty="0" smtClean="0">
                <a:solidFill>
                  <a:schemeClr val="accent3">
                    <a:lumMod val="50000"/>
                  </a:schemeClr>
                </a:solidFill>
                <a:latin typeface="Times New Roman" pitchFamily="18" charset="0"/>
                <a:cs typeface="Times New Roman" pitchFamily="18" charset="0"/>
              </a:rPr>
              <a:t>ziarno kukurydzy . Owce piją wodę </a:t>
            </a:r>
            <a:br>
              <a:rPr lang="pl-PL" sz="1800" dirty="0" smtClean="0">
                <a:solidFill>
                  <a:schemeClr val="accent3">
                    <a:lumMod val="50000"/>
                  </a:schemeClr>
                </a:solidFill>
                <a:latin typeface="Times New Roman" pitchFamily="18" charset="0"/>
                <a:cs typeface="Times New Roman" pitchFamily="18" charset="0"/>
              </a:rPr>
            </a:br>
            <a:r>
              <a:rPr lang="pl-PL" sz="1800" dirty="0" smtClean="0">
                <a:solidFill>
                  <a:schemeClr val="accent3">
                    <a:lumMod val="50000"/>
                  </a:schemeClr>
                </a:solidFill>
                <a:latin typeface="Times New Roman" pitchFamily="18" charset="0"/>
                <a:cs typeface="Times New Roman" pitchFamily="18" charset="0"/>
              </a:rPr>
              <a:t>i dlatego niezbędny  dostęp do świeżej wody.</a:t>
            </a:r>
            <a:endParaRPr lang="pl-PL" sz="1800" dirty="0">
              <a:solidFill>
                <a:schemeClr val="accent3">
                  <a:lumMod val="50000"/>
                </a:schemeClr>
              </a:solidFill>
              <a:latin typeface="Times New Roman" pitchFamily="18" charset="0"/>
              <a:cs typeface="Times New Roman" pitchFamily="18" charset="0"/>
            </a:endParaRPr>
          </a:p>
        </p:txBody>
      </p:sp>
      <p:pic>
        <p:nvPicPr>
          <p:cNvPr id="8" name="Symbol zastępczy zawartości 7" descr="owca je 2.jpg"/>
          <p:cNvPicPr>
            <a:picLocks noGrp="1" noChangeAspect="1"/>
          </p:cNvPicPr>
          <p:nvPr>
            <p:ph idx="1"/>
          </p:nvPr>
        </p:nvPicPr>
        <p:blipFill>
          <a:blip r:embed="rId2"/>
          <a:stretch>
            <a:fillRect/>
          </a:stretch>
        </p:blipFill>
        <p:spPr>
          <a:xfrm>
            <a:off x="3393350" y="2071678"/>
            <a:ext cx="5576732" cy="372047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pPr algn="ctr"/>
            <a:r>
              <a:rPr lang="pl-PL" sz="3600" i="1" dirty="0" smtClean="0">
                <a:latin typeface="Times New Roman" pitchFamily="18" charset="0"/>
                <a:cs typeface="Times New Roman" pitchFamily="18" charset="0"/>
              </a:rPr>
              <a:t>Koza i jej młode - koźlę</a:t>
            </a:r>
            <a:endParaRPr lang="pl-PL" sz="3600" i="1" dirty="0">
              <a:latin typeface="Times New Roman" pitchFamily="18" charset="0"/>
              <a:cs typeface="Times New Roman" pitchFamily="18" charset="0"/>
            </a:endParaRPr>
          </a:p>
        </p:txBody>
      </p:sp>
      <p:pic>
        <p:nvPicPr>
          <p:cNvPr id="5" name="Symbol zastępczy zawartości 4" descr="koza gif.gif"/>
          <p:cNvPicPr>
            <a:picLocks noGrp="1" noChangeAspect="1"/>
          </p:cNvPicPr>
          <p:nvPr>
            <p:ph idx="1"/>
          </p:nvPr>
        </p:nvPicPr>
        <p:blipFill>
          <a:blip r:embed="rId2"/>
          <a:stretch>
            <a:fillRect/>
          </a:stretch>
        </p:blipFill>
        <p:spPr>
          <a:xfrm>
            <a:off x="3285466" y="1142984"/>
            <a:ext cx="5858534" cy="5286411"/>
          </a:xfrm>
        </p:spPr>
      </p:pic>
      <p:sp>
        <p:nvSpPr>
          <p:cNvPr id="4" name="Symbol zastępczy tekstu 3"/>
          <p:cNvSpPr>
            <a:spLocks noGrp="1"/>
          </p:cNvSpPr>
          <p:nvPr>
            <p:ph type="body" sz="half" idx="2"/>
          </p:nvPr>
        </p:nvSpPr>
        <p:spPr/>
        <p:txBody>
          <a:bodyPr>
            <a:normAutofit/>
          </a:bodyPr>
          <a:lstStyle/>
          <a:p>
            <a:pPr algn="ctr"/>
            <a:endParaRPr lang="pl-PL" sz="2400" dirty="0" smtClean="0">
              <a:solidFill>
                <a:schemeClr val="accent3">
                  <a:lumMod val="50000"/>
                </a:schemeClr>
              </a:solidFill>
              <a:latin typeface="Times New Roman" pitchFamily="18" charset="0"/>
              <a:cs typeface="Times New Roman" pitchFamily="18" charset="0"/>
            </a:endParaRPr>
          </a:p>
          <a:p>
            <a:pPr algn="ctr"/>
            <a:r>
              <a:rPr lang="pl-PL" sz="2400" dirty="0" smtClean="0">
                <a:solidFill>
                  <a:schemeClr val="accent3">
                    <a:lumMod val="50000"/>
                  </a:schemeClr>
                </a:solidFill>
                <a:latin typeface="Times New Roman" pitchFamily="18" charset="0"/>
                <a:cs typeface="Times New Roman" pitchFamily="18" charset="0"/>
              </a:rPr>
              <a:t>Koza domowa –kozy są  ssakami </a:t>
            </a:r>
            <a:br>
              <a:rPr lang="pl-PL" sz="2400" dirty="0" smtClean="0">
                <a:solidFill>
                  <a:schemeClr val="accent3">
                    <a:lumMod val="50000"/>
                  </a:schemeClr>
                </a:solidFill>
                <a:latin typeface="Times New Roman" pitchFamily="18" charset="0"/>
                <a:cs typeface="Times New Roman" pitchFamily="18" charset="0"/>
              </a:rPr>
            </a:br>
            <a:r>
              <a:rPr lang="pl-PL" sz="2400" dirty="0" smtClean="0">
                <a:solidFill>
                  <a:schemeClr val="accent3">
                    <a:lumMod val="50000"/>
                  </a:schemeClr>
                </a:solidFill>
                <a:latin typeface="Times New Roman" pitchFamily="18" charset="0"/>
                <a:cs typeface="Times New Roman" pitchFamily="18" charset="0"/>
              </a:rPr>
              <a:t>i jednym </a:t>
            </a:r>
            <a:br>
              <a:rPr lang="pl-PL" sz="2400" dirty="0" smtClean="0">
                <a:solidFill>
                  <a:schemeClr val="accent3">
                    <a:lumMod val="50000"/>
                  </a:schemeClr>
                </a:solidFill>
                <a:latin typeface="Times New Roman" pitchFamily="18" charset="0"/>
                <a:cs typeface="Times New Roman" pitchFamily="18" charset="0"/>
              </a:rPr>
            </a:br>
            <a:r>
              <a:rPr lang="pl-PL" sz="2400" dirty="0" smtClean="0">
                <a:solidFill>
                  <a:schemeClr val="accent3">
                    <a:lumMod val="50000"/>
                  </a:schemeClr>
                </a:solidFill>
                <a:latin typeface="Times New Roman" pitchFamily="18" charset="0"/>
                <a:cs typeface="Times New Roman" pitchFamily="18" charset="0"/>
              </a:rPr>
              <a:t>z najstarszych udomowionych gatunków . </a:t>
            </a:r>
            <a:br>
              <a:rPr lang="pl-PL" sz="2400" dirty="0" smtClean="0">
                <a:solidFill>
                  <a:schemeClr val="accent3">
                    <a:lumMod val="50000"/>
                  </a:schemeClr>
                </a:solidFill>
                <a:latin typeface="Times New Roman" pitchFamily="18" charset="0"/>
                <a:cs typeface="Times New Roman" pitchFamily="18" charset="0"/>
              </a:rPr>
            </a:br>
            <a:r>
              <a:rPr lang="pl-PL" sz="2400" dirty="0" smtClean="0">
                <a:solidFill>
                  <a:schemeClr val="accent3">
                    <a:lumMod val="50000"/>
                  </a:schemeClr>
                </a:solidFill>
                <a:latin typeface="Times New Roman" pitchFamily="18" charset="0"/>
                <a:cs typeface="Times New Roman" pitchFamily="18" charset="0"/>
              </a:rPr>
              <a:t>Były hodowane dla mleka, mięsa, sierści </a:t>
            </a:r>
            <a:br>
              <a:rPr lang="pl-PL" sz="2400" dirty="0" smtClean="0">
                <a:solidFill>
                  <a:schemeClr val="accent3">
                    <a:lumMod val="50000"/>
                  </a:schemeClr>
                </a:solidFill>
                <a:latin typeface="Times New Roman" pitchFamily="18" charset="0"/>
                <a:cs typeface="Times New Roman" pitchFamily="18" charset="0"/>
              </a:rPr>
            </a:br>
            <a:r>
              <a:rPr lang="pl-PL" sz="2400" dirty="0" smtClean="0">
                <a:solidFill>
                  <a:schemeClr val="accent3">
                    <a:lumMod val="50000"/>
                  </a:schemeClr>
                </a:solidFill>
                <a:latin typeface="Times New Roman" pitchFamily="18" charset="0"/>
                <a:cs typeface="Times New Roman" pitchFamily="18" charset="0"/>
              </a:rPr>
              <a:t>i skór na całym świecie. </a:t>
            </a:r>
            <a:endParaRPr lang="pl-PL" sz="2400"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4)">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koza i koźlę.jpg"/>
          <p:cNvPicPr>
            <a:picLocks noGrp="1" noChangeAspect="1"/>
          </p:cNvPicPr>
          <p:nvPr>
            <p:ph idx="1"/>
          </p:nvPr>
        </p:nvPicPr>
        <p:blipFill>
          <a:blip r:embed="rId2"/>
          <a:stretch>
            <a:fillRect/>
          </a:stretch>
        </p:blipFill>
        <p:spPr>
          <a:xfrm>
            <a:off x="-71470" y="0"/>
            <a:ext cx="9459709" cy="6874056"/>
          </a:xfrm>
        </p:spPr>
      </p:pic>
      <p:sp>
        <p:nvSpPr>
          <p:cNvPr id="5" name="Tytuł 4"/>
          <p:cNvSpPr>
            <a:spLocks noGrp="1"/>
          </p:cNvSpPr>
          <p:nvPr>
            <p:ph type="title"/>
          </p:nvPr>
        </p:nvSpPr>
        <p:spPr>
          <a:xfrm>
            <a:off x="5929322" y="274638"/>
            <a:ext cx="2757478" cy="654032"/>
          </a:xfrm>
        </p:spPr>
        <p:style>
          <a:lnRef idx="1">
            <a:schemeClr val="accent3"/>
          </a:lnRef>
          <a:fillRef idx="2">
            <a:schemeClr val="accent3"/>
          </a:fillRef>
          <a:effectRef idx="1">
            <a:schemeClr val="accent3"/>
          </a:effectRef>
          <a:fontRef idx="minor">
            <a:schemeClr val="dk1"/>
          </a:fontRef>
        </p:style>
        <p:txBody>
          <a:bodyPr>
            <a:normAutofit/>
          </a:bodyPr>
          <a:lstStyle/>
          <a:p>
            <a:r>
              <a:rPr lang="pl-PL" sz="2800" b="1" i="1" dirty="0" smtClean="0">
                <a:latin typeface="Times New Roman" pitchFamily="18" charset="0"/>
                <a:cs typeface="Times New Roman" pitchFamily="18" charset="0"/>
              </a:rPr>
              <a:t>Koza i jej koźlę</a:t>
            </a:r>
            <a:endParaRPr lang="pl-PL" sz="28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koza i koźlę 2.jpg"/>
          <p:cNvPicPr>
            <a:picLocks noGrp="1" noChangeAspect="1"/>
          </p:cNvPicPr>
          <p:nvPr>
            <p:ph idx="1"/>
          </p:nvPr>
        </p:nvPicPr>
        <p:blipFill>
          <a:blip r:embed="rId2"/>
          <a:stretch>
            <a:fillRect/>
          </a:stretch>
        </p:blipFill>
        <p:spPr>
          <a:xfrm>
            <a:off x="-1071602" y="0"/>
            <a:ext cx="10357806"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pPr algn="ctr"/>
            <a:r>
              <a:rPr lang="pl-PL" sz="4000" i="1" dirty="0" smtClean="0">
                <a:latin typeface="Times New Roman" pitchFamily="18" charset="0"/>
                <a:cs typeface="Times New Roman" pitchFamily="18" charset="0"/>
              </a:rPr>
              <a:t>Co zjada koza?</a:t>
            </a:r>
            <a:endParaRPr lang="pl-PL" sz="4000" i="1" dirty="0">
              <a:latin typeface="Times New Roman" pitchFamily="18" charset="0"/>
              <a:cs typeface="Times New Roman" pitchFamily="18" charset="0"/>
            </a:endParaRPr>
          </a:p>
        </p:txBody>
      </p:sp>
      <p:pic>
        <p:nvPicPr>
          <p:cNvPr id="7" name="Symbol zastępczy zawartości 6" descr="kozy jedzą.jpg"/>
          <p:cNvPicPr>
            <a:picLocks noGrp="1" noChangeAspect="1"/>
          </p:cNvPicPr>
          <p:nvPr>
            <p:ph idx="1"/>
          </p:nvPr>
        </p:nvPicPr>
        <p:blipFill>
          <a:blip r:embed="rId2"/>
          <a:stretch>
            <a:fillRect/>
          </a:stretch>
        </p:blipFill>
        <p:spPr>
          <a:xfrm>
            <a:off x="3571868" y="1857364"/>
            <a:ext cx="5340913" cy="4000528"/>
          </a:xfrm>
        </p:spPr>
      </p:pic>
      <p:sp>
        <p:nvSpPr>
          <p:cNvPr id="6" name="Symbol zastępczy tekstu 5"/>
          <p:cNvSpPr>
            <a:spLocks noGrp="1"/>
          </p:cNvSpPr>
          <p:nvPr>
            <p:ph type="body" sz="half" idx="2"/>
          </p:nvPr>
        </p:nvSpPr>
        <p:spPr>
          <a:xfrm>
            <a:off x="457200" y="1435100"/>
            <a:ext cx="3008313" cy="4779982"/>
          </a:xfrm>
        </p:spPr>
        <p:txBody>
          <a:bodyPr>
            <a:noAutofit/>
          </a:bodyPr>
          <a:lstStyle/>
          <a:p>
            <a:endParaRPr lang="pl-PL" sz="1800" dirty="0" smtClean="0">
              <a:latin typeface="Times New Roman" pitchFamily="18" charset="0"/>
              <a:cs typeface="Times New Roman" pitchFamily="18" charset="0"/>
            </a:endParaRPr>
          </a:p>
          <a:p>
            <a:pPr algn="ctr"/>
            <a:r>
              <a:rPr lang="pl-PL" sz="1800" dirty="0" smtClean="0">
                <a:solidFill>
                  <a:schemeClr val="accent3">
                    <a:lumMod val="50000"/>
                  </a:schemeClr>
                </a:solidFill>
                <a:latin typeface="Times New Roman" pitchFamily="18" charset="0"/>
                <a:cs typeface="Times New Roman" pitchFamily="18" charset="0"/>
              </a:rPr>
              <a:t>Koza zje wszystko, ale trzeba pamiętać, że nie wszystko może zjeść. Kozy jedzą głównie siano i trawę, to stały pokarm, którego nie może zabraknąć. Oprócz tego uwielbiają kwiaty takie jak: róże, stokrotki, mlecze, bez </a:t>
            </a:r>
            <a:br>
              <a:rPr lang="pl-PL" sz="1800" dirty="0" smtClean="0">
                <a:solidFill>
                  <a:schemeClr val="accent3">
                    <a:lumMod val="50000"/>
                  </a:schemeClr>
                </a:solidFill>
                <a:latin typeface="Times New Roman" pitchFamily="18" charset="0"/>
                <a:cs typeface="Times New Roman" pitchFamily="18" charset="0"/>
              </a:rPr>
            </a:br>
            <a:r>
              <a:rPr lang="pl-PL" sz="1800" dirty="0" smtClean="0">
                <a:solidFill>
                  <a:schemeClr val="accent3">
                    <a:lumMod val="50000"/>
                  </a:schemeClr>
                </a:solidFill>
                <a:latin typeface="Times New Roman" pitchFamily="18" charset="0"/>
                <a:cs typeface="Times New Roman" pitchFamily="18" charset="0"/>
              </a:rPr>
              <a:t>i owocowe drzewa jak: agrest, wiśnie, i porzeczkę . Oprócz tego jedzą: obierki z kartofli,</a:t>
            </a:r>
            <a:br>
              <a:rPr lang="pl-PL" sz="1800" dirty="0" smtClean="0">
                <a:solidFill>
                  <a:schemeClr val="accent3">
                    <a:lumMod val="50000"/>
                  </a:schemeClr>
                </a:solidFill>
                <a:latin typeface="Times New Roman" pitchFamily="18" charset="0"/>
                <a:cs typeface="Times New Roman" pitchFamily="18" charset="0"/>
              </a:rPr>
            </a:br>
            <a:r>
              <a:rPr lang="pl-PL" sz="1800" dirty="0" smtClean="0">
                <a:solidFill>
                  <a:schemeClr val="accent3">
                    <a:lumMod val="50000"/>
                  </a:schemeClr>
                </a:solidFill>
                <a:latin typeface="Times New Roman" pitchFamily="18" charset="0"/>
                <a:cs typeface="Times New Roman" pitchFamily="18" charset="0"/>
              </a:rPr>
              <a:t>marchew, suchy chleb,</a:t>
            </a:r>
            <a:br>
              <a:rPr lang="pl-PL" sz="1800" dirty="0" smtClean="0">
                <a:solidFill>
                  <a:schemeClr val="accent3">
                    <a:lumMod val="50000"/>
                  </a:schemeClr>
                </a:solidFill>
                <a:latin typeface="Times New Roman" pitchFamily="18" charset="0"/>
                <a:cs typeface="Times New Roman" pitchFamily="18" charset="0"/>
              </a:rPr>
            </a:br>
            <a:r>
              <a:rPr lang="pl-PL" sz="1800" dirty="0" smtClean="0">
                <a:solidFill>
                  <a:schemeClr val="accent3">
                    <a:lumMod val="50000"/>
                  </a:schemeClr>
                </a:solidFill>
                <a:latin typeface="Times New Roman" pitchFamily="18" charset="0"/>
                <a:cs typeface="Times New Roman" pitchFamily="18" charset="0"/>
              </a:rPr>
              <a:t>sałatę, buraki, pietruszkę</a:t>
            </a:r>
            <a:br>
              <a:rPr lang="pl-PL" sz="1800" dirty="0" smtClean="0">
                <a:solidFill>
                  <a:schemeClr val="accent3">
                    <a:lumMod val="50000"/>
                  </a:schemeClr>
                </a:solidFill>
                <a:latin typeface="Times New Roman" pitchFamily="18" charset="0"/>
                <a:cs typeface="Times New Roman" pitchFamily="18" charset="0"/>
              </a:rPr>
            </a:br>
            <a:r>
              <a:rPr lang="pl-PL" sz="1800" dirty="0" smtClean="0">
                <a:solidFill>
                  <a:schemeClr val="accent3">
                    <a:lumMod val="50000"/>
                  </a:schemeClr>
                </a:solidFill>
                <a:latin typeface="Times New Roman" pitchFamily="18" charset="0"/>
                <a:cs typeface="Times New Roman" pitchFamily="18" charset="0"/>
              </a:rPr>
              <a:t>koper, ogórek, rzodkiew. Piją wodę, do której muszą mieć dostęp.</a:t>
            </a:r>
            <a:endParaRPr lang="pl-PL" sz="1800"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p>
        </p:txBody>
      </p:sp>
      <p:pic>
        <p:nvPicPr>
          <p:cNvPr id="7" name="Symbol zastępczy zawartości 6" descr="koza je kwiaty.jpg"/>
          <p:cNvPicPr>
            <a:picLocks noGrp="1" noChangeAspect="1"/>
          </p:cNvPicPr>
          <p:nvPr>
            <p:ph idx="1"/>
          </p:nvPr>
        </p:nvPicPr>
        <p:blipFill>
          <a:blip r:embed="rId2"/>
          <a:stretch>
            <a:fillRect/>
          </a:stretch>
        </p:blipFill>
        <p:spPr>
          <a:xfrm>
            <a:off x="-45885" y="0"/>
            <a:ext cx="10369037" cy="690999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pl-PL" b="1" i="1" dirty="0" smtClean="0">
                <a:latin typeface="Times New Roman" pitchFamily="18" charset="0"/>
                <a:cs typeface="Times New Roman" pitchFamily="18" charset="0"/>
              </a:rPr>
              <a:t>Drób</a:t>
            </a:r>
            <a:r>
              <a:rPr lang="pl-PL" i="1" dirty="0" smtClean="0">
                <a:latin typeface="Times New Roman" pitchFamily="18" charset="0"/>
                <a:cs typeface="Times New Roman" pitchFamily="18" charset="0"/>
              </a:rPr>
              <a:t> – wspólne określenie udomowionych ptaków hodowlanych </a:t>
            </a:r>
            <a:endParaRPr lang="pl-PL" i="1"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lstStyle/>
          <a:p>
            <a:pPr algn="ctr">
              <a:buNone/>
            </a:pPr>
            <a:r>
              <a:rPr lang="pl-PL" b="1" i="1" dirty="0" smtClean="0">
                <a:latin typeface="Times New Roman" pitchFamily="18" charset="0"/>
                <a:cs typeface="Times New Roman" pitchFamily="18" charset="0"/>
              </a:rPr>
              <a:t>Do drobiu zalicza się między innymi:</a:t>
            </a:r>
          </a:p>
          <a:p>
            <a:r>
              <a:rPr lang="pl-PL" i="1" dirty="0" smtClean="0">
                <a:latin typeface="Times New Roman" pitchFamily="18" charset="0"/>
                <a:cs typeface="Times New Roman" pitchFamily="18" charset="0"/>
              </a:rPr>
              <a:t> kury</a:t>
            </a:r>
            <a:r>
              <a:rPr lang="pl-PL" i="1" dirty="0">
                <a:latin typeface="Times New Roman" pitchFamily="18" charset="0"/>
                <a:cs typeface="Times New Roman" pitchFamily="18" charset="0"/>
              </a:rPr>
              <a:t>,</a:t>
            </a:r>
            <a:r>
              <a:rPr lang="pl-PL" i="1" dirty="0" smtClean="0">
                <a:latin typeface="Times New Roman" pitchFamily="18" charset="0"/>
                <a:cs typeface="Times New Roman" pitchFamily="18" charset="0"/>
              </a:rPr>
              <a:t> </a:t>
            </a:r>
          </a:p>
          <a:p>
            <a:r>
              <a:rPr lang="pl-PL" i="1" dirty="0" smtClean="0">
                <a:latin typeface="Times New Roman" pitchFamily="18" charset="0"/>
                <a:cs typeface="Times New Roman" pitchFamily="18" charset="0"/>
              </a:rPr>
              <a:t>gęsi, </a:t>
            </a:r>
          </a:p>
          <a:p>
            <a:r>
              <a:rPr lang="pl-PL" i="1" dirty="0" smtClean="0">
                <a:latin typeface="Times New Roman" pitchFamily="18" charset="0"/>
                <a:cs typeface="Times New Roman" pitchFamily="18" charset="0"/>
              </a:rPr>
              <a:t>indyki, </a:t>
            </a:r>
          </a:p>
          <a:p>
            <a:r>
              <a:rPr lang="pl-PL" i="1" dirty="0" smtClean="0">
                <a:latin typeface="Times New Roman" pitchFamily="18" charset="0"/>
                <a:cs typeface="Times New Roman" pitchFamily="18" charset="0"/>
              </a:rPr>
              <a:t>kaczki, </a:t>
            </a:r>
          </a:p>
          <a:p>
            <a:r>
              <a:rPr lang="pl-PL" i="1" dirty="0" smtClean="0">
                <a:latin typeface="Times New Roman" pitchFamily="18" charset="0"/>
                <a:cs typeface="Times New Roman" pitchFamily="18" charset="0"/>
              </a:rPr>
              <a:t>gołębie,</a:t>
            </a:r>
          </a:p>
          <a:p>
            <a:r>
              <a:rPr lang="pl-PL" i="1" dirty="0" smtClean="0">
                <a:latin typeface="Times New Roman" pitchFamily="18" charset="0"/>
                <a:cs typeface="Times New Roman" pitchFamily="18" charset="0"/>
              </a:rPr>
              <a:t>perliczki. </a:t>
            </a:r>
            <a:endParaRPr lang="pl-PL" i="1" dirty="0">
              <a:latin typeface="Times New Roman" pitchFamily="18" charset="0"/>
              <a:cs typeface="Times New Roman" pitchFamily="18" charset="0"/>
            </a:endParaRPr>
          </a:p>
        </p:txBody>
      </p:sp>
      <p:pic>
        <p:nvPicPr>
          <p:cNvPr id="5123" name="Picture 3" descr="C:\Users\Joasia\Desktop\kura gif.gif"/>
          <p:cNvPicPr>
            <a:picLocks noChangeAspect="1" noChangeArrowheads="1" noCrop="1"/>
          </p:cNvPicPr>
          <p:nvPr/>
        </p:nvPicPr>
        <p:blipFill>
          <a:blip r:embed="rId2"/>
          <a:srcRect/>
          <a:stretch>
            <a:fillRect/>
          </a:stretch>
        </p:blipFill>
        <p:spPr bwMode="auto">
          <a:xfrm>
            <a:off x="2857488" y="2285992"/>
            <a:ext cx="2368368" cy="2214578"/>
          </a:xfrm>
          <a:prstGeom prst="rect">
            <a:avLst/>
          </a:prstGeom>
          <a:noFill/>
        </p:spPr>
      </p:pic>
      <p:pic>
        <p:nvPicPr>
          <p:cNvPr id="5126" name="Picture 6" descr="C:\Users\Joasia\Desktop\kaczka.gif"/>
          <p:cNvPicPr>
            <a:picLocks noChangeAspect="1" noChangeArrowheads="1" noCrop="1"/>
          </p:cNvPicPr>
          <p:nvPr/>
        </p:nvPicPr>
        <p:blipFill>
          <a:blip r:embed="rId3"/>
          <a:srcRect/>
          <a:stretch>
            <a:fillRect/>
          </a:stretch>
        </p:blipFill>
        <p:spPr bwMode="auto">
          <a:xfrm>
            <a:off x="5643570" y="3427612"/>
            <a:ext cx="2398987" cy="30045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23"/>
                                        </p:tgtEl>
                                        <p:attrNameLst>
                                          <p:attrName>style.visibility</p:attrName>
                                        </p:attrNameLst>
                                      </p:cBhvr>
                                      <p:to>
                                        <p:strVal val="visible"/>
                                      </p:to>
                                    </p:set>
                                    <p:anim calcmode="lin" valueType="num">
                                      <p:cBhvr additive="base">
                                        <p:cTn id="55" dur="500" fill="hold"/>
                                        <p:tgtEl>
                                          <p:spTgt spid="5123"/>
                                        </p:tgtEl>
                                        <p:attrNameLst>
                                          <p:attrName>ppt_x</p:attrName>
                                        </p:attrNameLst>
                                      </p:cBhvr>
                                      <p:tavLst>
                                        <p:tav tm="0">
                                          <p:val>
                                            <p:strVal val="#ppt_x"/>
                                          </p:val>
                                        </p:tav>
                                        <p:tav tm="100000">
                                          <p:val>
                                            <p:strVal val="#ppt_x"/>
                                          </p:val>
                                        </p:tav>
                                      </p:tavLst>
                                    </p:anim>
                                    <p:anim calcmode="lin" valueType="num">
                                      <p:cBhvr additive="base">
                                        <p:cTn id="56"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126"/>
                                        </p:tgtEl>
                                        <p:attrNameLst>
                                          <p:attrName>style.visibility</p:attrName>
                                        </p:attrNameLst>
                                      </p:cBhvr>
                                      <p:to>
                                        <p:strVal val="visible"/>
                                      </p:to>
                                    </p:set>
                                    <p:anim calcmode="lin" valueType="num">
                                      <p:cBhvr additive="base">
                                        <p:cTn id="61" dur="500" fill="hold"/>
                                        <p:tgtEl>
                                          <p:spTgt spid="5126"/>
                                        </p:tgtEl>
                                        <p:attrNameLst>
                                          <p:attrName>ppt_x</p:attrName>
                                        </p:attrNameLst>
                                      </p:cBhvr>
                                      <p:tavLst>
                                        <p:tav tm="0">
                                          <p:val>
                                            <p:strVal val="#ppt_x"/>
                                          </p:val>
                                        </p:tav>
                                        <p:tav tm="100000">
                                          <p:val>
                                            <p:strVal val="#ppt_x"/>
                                          </p:val>
                                        </p:tav>
                                      </p:tavLst>
                                    </p:anim>
                                    <p:anim calcmode="lin" valueType="num">
                                      <p:cBhvr additive="base">
                                        <p:cTn id="62"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krowa-z-cielkaiem 2.jpg"/>
          <p:cNvPicPr>
            <a:picLocks noGrp="1" noChangeAspect="1"/>
          </p:cNvPicPr>
          <p:nvPr>
            <p:ph idx="1"/>
          </p:nvPr>
        </p:nvPicPr>
        <p:blipFill>
          <a:blip r:embed="rId2"/>
          <a:stretch>
            <a:fillRect/>
          </a:stretch>
        </p:blipFill>
        <p:spPr>
          <a:xfrm>
            <a:off x="0" y="0"/>
            <a:ext cx="9296007" cy="715792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pl-PL" sz="4000" b="1" i="1" dirty="0" smtClean="0">
                <a:latin typeface="Times New Roman" pitchFamily="18" charset="0"/>
                <a:cs typeface="Times New Roman" pitchFamily="18" charset="0"/>
              </a:rPr>
              <a:t>Kury, kaczki i gęsi – gdzie mieszkają?</a:t>
            </a:r>
            <a:endParaRPr lang="pl-PL" sz="4000" b="1" i="1" dirty="0">
              <a:latin typeface="Times New Roman" pitchFamily="18" charset="0"/>
              <a:cs typeface="Times New Roman" pitchFamily="18" charset="0"/>
            </a:endParaRPr>
          </a:p>
        </p:txBody>
      </p:sp>
      <p:sp>
        <p:nvSpPr>
          <p:cNvPr id="3" name="Symbol zastępczy zawartości 2"/>
          <p:cNvSpPr>
            <a:spLocks noGrp="1"/>
          </p:cNvSpPr>
          <p:nvPr>
            <p:ph idx="1"/>
          </p:nvPr>
        </p:nvSpPr>
        <p:spPr/>
        <p:txBody>
          <a:bodyPr>
            <a:normAutofit/>
          </a:bodyPr>
          <a:lstStyle/>
          <a:p>
            <a:endParaRPr lang="pl-PL" sz="3600" dirty="0" smtClean="0">
              <a:latin typeface="Times New Roman" pitchFamily="18" charset="0"/>
              <a:cs typeface="Times New Roman" pitchFamily="18" charset="0"/>
            </a:endParaRPr>
          </a:p>
          <a:p>
            <a:r>
              <a:rPr lang="pl-PL" sz="3600" dirty="0" smtClean="0">
                <a:latin typeface="Times New Roman" pitchFamily="18" charset="0"/>
                <a:cs typeface="Times New Roman" pitchFamily="18" charset="0"/>
              </a:rPr>
              <a:t>W małych wiejskich gospodarstwach najczęściej mieszkają wspólnie </a:t>
            </a:r>
            <a:br>
              <a:rPr lang="pl-PL" sz="3600" dirty="0" smtClean="0">
                <a:latin typeface="Times New Roman" pitchFamily="18" charset="0"/>
                <a:cs typeface="Times New Roman" pitchFamily="18" charset="0"/>
              </a:rPr>
            </a:br>
            <a:r>
              <a:rPr lang="pl-PL" sz="3600" dirty="0" smtClean="0">
                <a:latin typeface="Times New Roman" pitchFamily="18" charset="0"/>
                <a:cs typeface="Times New Roman" pitchFamily="18" charset="0"/>
              </a:rPr>
              <a:t>w kurniku.</a:t>
            </a:r>
          </a:p>
          <a:p>
            <a:r>
              <a:rPr lang="pl-PL" sz="3600" dirty="0" smtClean="0">
                <a:latin typeface="Times New Roman" pitchFamily="18" charset="0"/>
                <a:cs typeface="Times New Roman" pitchFamily="18" charset="0"/>
              </a:rPr>
              <a:t>W dużych hodowlach mieszkają na fermach drobiu.</a:t>
            </a:r>
            <a:endParaRPr lang="pl-PL"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kurnik 2.jpg"/>
          <p:cNvPicPr>
            <a:picLocks noGrp="1" noChangeAspect="1"/>
          </p:cNvPicPr>
          <p:nvPr>
            <p:ph idx="1"/>
          </p:nvPr>
        </p:nvPicPr>
        <p:blipFill>
          <a:blip r:embed="rId2"/>
          <a:stretch>
            <a:fillRect/>
          </a:stretch>
        </p:blipFill>
        <p:spPr>
          <a:xfrm>
            <a:off x="-1007505" y="-1000156"/>
            <a:ext cx="12008925" cy="9006694"/>
          </a:xfrm>
        </p:spPr>
      </p:pic>
      <p:sp>
        <p:nvSpPr>
          <p:cNvPr id="2" name="Tytuł 1"/>
          <p:cNvSpPr>
            <a:spLocks noGrp="1"/>
          </p:cNvSpPr>
          <p:nvPr>
            <p:ph type="title"/>
          </p:nvPr>
        </p:nvSpPr>
        <p:spPr>
          <a:xfrm>
            <a:off x="6357950" y="0"/>
            <a:ext cx="2214578" cy="796908"/>
          </a:xfrm>
        </p:spPr>
        <p:style>
          <a:lnRef idx="1">
            <a:schemeClr val="accent1"/>
          </a:lnRef>
          <a:fillRef idx="2">
            <a:schemeClr val="accent1"/>
          </a:fillRef>
          <a:effectRef idx="1">
            <a:schemeClr val="accent1"/>
          </a:effectRef>
          <a:fontRef idx="minor">
            <a:schemeClr val="dk1"/>
          </a:fontRef>
        </p:style>
        <p:txBody>
          <a:bodyPr/>
          <a:lstStyle/>
          <a:p>
            <a:r>
              <a:rPr lang="pl-PL" b="1" i="1" dirty="0" smtClean="0">
                <a:latin typeface="Times New Roman" pitchFamily="18" charset="0"/>
                <a:cs typeface="Times New Roman" pitchFamily="18" charset="0"/>
              </a:rPr>
              <a:t>Kurnik</a:t>
            </a:r>
            <a:endParaRPr lang="pl-PL"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fontScale="90000"/>
          </a:bodyPr>
          <a:lstStyle/>
          <a:p>
            <a:r>
              <a:rPr lang="pl-PL" b="1" i="1" dirty="0" smtClean="0">
                <a:latin typeface="Times New Roman" pitchFamily="18" charset="0"/>
                <a:cs typeface="Times New Roman" pitchFamily="18" charset="0"/>
              </a:rPr>
              <a:t>Kura i jej pisklęta (starsze pisklęta nazywamy kurczętami)</a:t>
            </a:r>
            <a:endParaRPr lang="pl-PL" b="1" i="1" dirty="0">
              <a:latin typeface="Times New Roman" pitchFamily="18" charset="0"/>
              <a:cs typeface="Times New Roman" pitchFamily="18" charset="0"/>
            </a:endParaRPr>
          </a:p>
        </p:txBody>
      </p:sp>
      <p:pic>
        <p:nvPicPr>
          <p:cNvPr id="4" name="Symbol zastępczy zawartości 3" descr="kura i pisklęta.gif"/>
          <p:cNvPicPr>
            <a:picLocks noGrp="1" noChangeAspect="1"/>
          </p:cNvPicPr>
          <p:nvPr>
            <p:ph idx="1"/>
          </p:nvPr>
        </p:nvPicPr>
        <p:blipFill>
          <a:blip r:embed="rId2"/>
          <a:stretch>
            <a:fillRect/>
          </a:stretch>
        </p:blipFill>
        <p:spPr>
          <a:xfrm>
            <a:off x="1071538" y="1250952"/>
            <a:ext cx="7072362" cy="562197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kura i pisklęta 2.jpg"/>
          <p:cNvPicPr>
            <a:picLocks noGrp="1" noChangeAspect="1"/>
          </p:cNvPicPr>
          <p:nvPr>
            <p:ph idx="1"/>
          </p:nvPr>
        </p:nvPicPr>
        <p:blipFill>
          <a:blip r:embed="rId2"/>
          <a:stretch>
            <a:fillRect/>
          </a:stretch>
        </p:blipFill>
        <p:spPr>
          <a:xfrm>
            <a:off x="-580384" y="0"/>
            <a:ext cx="109728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pl-PL" b="1" i="1" dirty="0" smtClean="0">
                <a:latin typeface="Times New Roman" pitchFamily="18" charset="0"/>
                <a:cs typeface="Times New Roman" pitchFamily="18" charset="0"/>
              </a:rPr>
              <a:t>Gęś i jej młode - gąsięta</a:t>
            </a:r>
            <a:endParaRPr lang="pl-PL" b="1" i="1" dirty="0">
              <a:latin typeface="Times New Roman" pitchFamily="18" charset="0"/>
              <a:cs typeface="Times New Roman" pitchFamily="18" charset="0"/>
            </a:endParaRPr>
          </a:p>
        </p:txBody>
      </p:sp>
      <p:pic>
        <p:nvPicPr>
          <p:cNvPr id="4" name="Symbol zastępczy zawartości 3" descr="gęś i gąsięta.jpg"/>
          <p:cNvPicPr>
            <a:picLocks noGrp="1" noChangeAspect="1"/>
          </p:cNvPicPr>
          <p:nvPr>
            <p:ph idx="1"/>
          </p:nvPr>
        </p:nvPicPr>
        <p:blipFill>
          <a:blip r:embed="rId2"/>
          <a:stretch>
            <a:fillRect/>
          </a:stretch>
        </p:blipFill>
        <p:spPr>
          <a:xfrm>
            <a:off x="1071538" y="1571612"/>
            <a:ext cx="6932670" cy="501463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pl-PL" b="1" i="1" dirty="0" smtClean="0">
                <a:latin typeface="Times New Roman" pitchFamily="18" charset="0"/>
                <a:cs typeface="Times New Roman" pitchFamily="18" charset="0"/>
              </a:rPr>
              <a:t>Kaczka domowa</a:t>
            </a:r>
            <a:endParaRPr lang="pl-PL" b="1" i="1" dirty="0">
              <a:latin typeface="Times New Roman" pitchFamily="18" charset="0"/>
              <a:cs typeface="Times New Roman" pitchFamily="18" charset="0"/>
            </a:endParaRPr>
          </a:p>
        </p:txBody>
      </p:sp>
      <p:pic>
        <p:nvPicPr>
          <p:cNvPr id="4" name="Symbol zastępczy zawartości 3" descr="kaczka domowa.jpg"/>
          <p:cNvPicPr>
            <a:picLocks noGrp="1" noChangeAspect="1"/>
          </p:cNvPicPr>
          <p:nvPr>
            <p:ph idx="1"/>
          </p:nvPr>
        </p:nvPicPr>
        <p:blipFill>
          <a:blip r:embed="rId2"/>
          <a:stretch>
            <a:fillRect/>
          </a:stretch>
        </p:blipFill>
        <p:spPr>
          <a:xfrm>
            <a:off x="857224" y="1619236"/>
            <a:ext cx="7500990" cy="500066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pl-PL" b="1" i="1" dirty="0" smtClean="0">
                <a:latin typeface="Times New Roman" pitchFamily="18" charset="0"/>
                <a:cs typeface="Times New Roman" pitchFamily="18" charset="0"/>
              </a:rPr>
              <a:t>Młode kaczki - kaczęta</a:t>
            </a:r>
            <a:endParaRPr lang="pl-PL" b="1" i="1" dirty="0">
              <a:latin typeface="Times New Roman" pitchFamily="18" charset="0"/>
              <a:cs typeface="Times New Roman" pitchFamily="18" charset="0"/>
            </a:endParaRPr>
          </a:p>
        </p:txBody>
      </p:sp>
      <p:pic>
        <p:nvPicPr>
          <p:cNvPr id="6" name="Symbol zastępczy zawartości 5" descr="kaczęta.jpg"/>
          <p:cNvPicPr>
            <a:picLocks noGrp="1" noChangeAspect="1"/>
          </p:cNvPicPr>
          <p:nvPr>
            <p:ph idx="1"/>
          </p:nvPr>
        </p:nvPicPr>
        <p:blipFill>
          <a:blip r:embed="rId2"/>
          <a:stretch>
            <a:fillRect/>
          </a:stretch>
        </p:blipFill>
        <p:spPr>
          <a:xfrm>
            <a:off x="785786" y="1500174"/>
            <a:ext cx="7602808" cy="506449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pPr algn="ctr"/>
            <a:r>
              <a:rPr lang="pl-PL" sz="3200" dirty="0" smtClean="0">
                <a:latin typeface="Times New Roman" pitchFamily="18" charset="0"/>
                <a:cs typeface="Times New Roman" pitchFamily="18" charset="0"/>
              </a:rPr>
              <a:t>Co jada drób hodowlany?</a:t>
            </a:r>
            <a:endParaRPr lang="pl-PL" sz="3200" dirty="0">
              <a:latin typeface="Times New Roman" pitchFamily="18" charset="0"/>
              <a:cs typeface="Times New Roman" pitchFamily="18" charset="0"/>
            </a:endParaRPr>
          </a:p>
        </p:txBody>
      </p:sp>
      <p:pic>
        <p:nvPicPr>
          <p:cNvPr id="7" name="Symbol zastępczy zawartości 6" descr="kury na wybiegu.jpg"/>
          <p:cNvPicPr>
            <a:picLocks noGrp="1" noChangeAspect="1"/>
          </p:cNvPicPr>
          <p:nvPr>
            <p:ph idx="1"/>
          </p:nvPr>
        </p:nvPicPr>
        <p:blipFill>
          <a:blip r:embed="rId2"/>
          <a:stretch>
            <a:fillRect/>
          </a:stretch>
        </p:blipFill>
        <p:spPr>
          <a:xfrm>
            <a:off x="3500430" y="2571744"/>
            <a:ext cx="5433501" cy="4075126"/>
          </a:xfrm>
        </p:spPr>
      </p:pic>
      <p:sp>
        <p:nvSpPr>
          <p:cNvPr id="6" name="Symbol zastępczy tekstu 5"/>
          <p:cNvSpPr>
            <a:spLocks noGrp="1"/>
          </p:cNvSpPr>
          <p:nvPr>
            <p:ph type="body" sz="half" idx="2"/>
          </p:nvPr>
        </p:nvSpPr>
        <p:spPr/>
        <p:txBody>
          <a:bodyPr>
            <a:normAutofit fontScale="92500" lnSpcReduction="10000"/>
          </a:bodyPr>
          <a:lstStyle/>
          <a:p>
            <a:endParaRPr lang="pl-PL" dirty="0" smtClean="0"/>
          </a:p>
          <a:p>
            <a:pPr algn="ctr"/>
            <a:r>
              <a:rPr lang="pl-PL" sz="2400" dirty="0" smtClean="0">
                <a:solidFill>
                  <a:schemeClr val="accent1">
                    <a:lumMod val="50000"/>
                  </a:schemeClr>
                </a:solidFill>
                <a:latin typeface="Times New Roman" pitchFamily="18" charset="0"/>
                <a:cs typeface="Times New Roman" pitchFamily="18" charset="0"/>
              </a:rPr>
              <a:t>Kury, gęsi, czy kaczki jedzą mieszanki pasz, ziarna zbóż, które są głównym źródłem energii. </a:t>
            </a:r>
            <a:r>
              <a:rPr lang="pl-PL" sz="2400" dirty="0" smtClean="0">
                <a:solidFill>
                  <a:schemeClr val="accent1">
                    <a:lumMod val="50000"/>
                  </a:schemeClr>
                </a:solidFill>
                <a:latin typeface="Times New Roman" pitchFamily="18" charset="0"/>
                <a:cs typeface="Times New Roman" pitchFamily="18" charset="0"/>
              </a:rPr>
              <a:t>A </a:t>
            </a:r>
            <a:r>
              <a:rPr lang="pl-PL" sz="2400" dirty="0" smtClean="0">
                <a:solidFill>
                  <a:schemeClr val="accent1">
                    <a:lumMod val="50000"/>
                  </a:schemeClr>
                </a:solidFill>
                <a:latin typeface="Times New Roman" pitchFamily="18" charset="0"/>
                <a:cs typeface="Times New Roman" pitchFamily="18" charset="0"/>
              </a:rPr>
              <a:t>spacerując po podwórku </a:t>
            </a:r>
            <a:r>
              <a:rPr lang="pl-PL" sz="2400" dirty="0" smtClean="0">
                <a:solidFill>
                  <a:schemeClr val="accent1">
                    <a:lumMod val="50000"/>
                  </a:schemeClr>
                </a:solidFill>
                <a:latin typeface="Times New Roman" pitchFamily="18" charset="0"/>
                <a:cs typeface="Times New Roman" pitchFamily="18" charset="0"/>
              </a:rPr>
              <a:t>zjadają to co znajdą (nawet malutkie robaczki, larwy, pędraki, czy gąsienice) ziarna, </a:t>
            </a:r>
            <a:r>
              <a:rPr lang="pl-PL" sz="2400" dirty="0" smtClean="0">
                <a:solidFill>
                  <a:schemeClr val="accent1">
                    <a:lumMod val="50000"/>
                  </a:schemeClr>
                </a:solidFill>
                <a:latin typeface="Times New Roman" pitchFamily="18" charset="0"/>
                <a:cs typeface="Times New Roman" pitchFamily="18" charset="0"/>
              </a:rPr>
              <a:t>rośliny zielone, każdy gatunek ma swoje </a:t>
            </a:r>
            <a:r>
              <a:rPr lang="pl-PL" sz="2400" dirty="0" smtClean="0">
                <a:solidFill>
                  <a:schemeClr val="accent1">
                    <a:lumMod val="50000"/>
                  </a:schemeClr>
                </a:solidFill>
                <a:latin typeface="Times New Roman" pitchFamily="18" charset="0"/>
                <a:cs typeface="Times New Roman" pitchFamily="18" charset="0"/>
              </a:rPr>
              <a:t>ulubione, dlatego </a:t>
            </a:r>
            <a:r>
              <a:rPr lang="pl-PL" sz="2400" dirty="0" smtClean="0">
                <a:solidFill>
                  <a:schemeClr val="accent1">
                    <a:lumMod val="50000"/>
                  </a:schemeClr>
                </a:solidFill>
                <a:latin typeface="Times New Roman" pitchFamily="18" charset="0"/>
                <a:cs typeface="Times New Roman" pitchFamily="18" charset="0"/>
              </a:rPr>
              <a:t>warto je wypuścić na wybieg koło </a:t>
            </a:r>
            <a:r>
              <a:rPr lang="pl-PL" sz="2400" dirty="0" smtClean="0">
                <a:solidFill>
                  <a:schemeClr val="accent1">
                    <a:lumMod val="50000"/>
                  </a:schemeClr>
                </a:solidFill>
                <a:latin typeface="Times New Roman" pitchFamily="18" charset="0"/>
                <a:cs typeface="Times New Roman" pitchFamily="18" charset="0"/>
              </a:rPr>
              <a:t>domu.</a:t>
            </a:r>
            <a:endParaRPr lang="pl-PL" sz="2400" dirty="0">
              <a:solidFill>
                <a:schemeClr val="accent1">
                  <a:lumMod val="50000"/>
                </a:schemeClr>
              </a:solidFill>
              <a:latin typeface="Times New Roman" pitchFamily="18" charset="0"/>
              <a:cs typeface="Times New Roman" pitchFamily="18" charset="0"/>
            </a:endParaRPr>
          </a:p>
        </p:txBody>
      </p:sp>
      <p:pic>
        <p:nvPicPr>
          <p:cNvPr id="1026" name="Picture 2" descr="C:\Users\Joasia\Desktop\kura je gif.gif"/>
          <p:cNvPicPr>
            <a:picLocks noChangeAspect="1" noChangeArrowheads="1" noCrop="1"/>
          </p:cNvPicPr>
          <p:nvPr/>
        </p:nvPicPr>
        <p:blipFill>
          <a:blip r:embed="rId3"/>
          <a:srcRect/>
          <a:stretch>
            <a:fillRect/>
          </a:stretch>
        </p:blipFill>
        <p:spPr bwMode="auto">
          <a:xfrm>
            <a:off x="5214942" y="285728"/>
            <a:ext cx="2432964" cy="20574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kaczka krzyżżówka.jpg"/>
          <p:cNvPicPr>
            <a:picLocks noGrp="1" noChangeAspect="1"/>
          </p:cNvPicPr>
          <p:nvPr>
            <p:ph idx="1"/>
          </p:nvPr>
        </p:nvPicPr>
        <p:blipFill>
          <a:blip r:embed="rId2"/>
          <a:stretch>
            <a:fillRect/>
          </a:stretch>
        </p:blipFill>
        <p:spPr>
          <a:xfrm>
            <a:off x="-273964" y="0"/>
            <a:ext cx="10022696" cy="7103587"/>
          </a:xfrm>
        </p:spPr>
      </p:pic>
      <p:sp>
        <p:nvSpPr>
          <p:cNvPr id="2" name="Tytuł 1"/>
          <p:cNvSpPr>
            <a:spLocks noGrp="1"/>
          </p:cNvSpPr>
          <p:nvPr>
            <p:ph type="title"/>
          </p:nvPr>
        </p:nvSpPr>
        <p:spPr>
          <a:xfrm>
            <a:off x="214282" y="428604"/>
            <a:ext cx="4357718" cy="1071570"/>
          </a:xfrm>
        </p:spPr>
        <p:style>
          <a:lnRef idx="1">
            <a:schemeClr val="accent3"/>
          </a:lnRef>
          <a:fillRef idx="3">
            <a:schemeClr val="accent3"/>
          </a:fillRef>
          <a:effectRef idx="2">
            <a:schemeClr val="accent3"/>
          </a:effectRef>
          <a:fontRef idx="minor">
            <a:schemeClr val="lt1"/>
          </a:fontRef>
        </p:style>
        <p:txBody>
          <a:bodyPr>
            <a:noAutofit/>
          </a:bodyPr>
          <a:lstStyle/>
          <a:p>
            <a:r>
              <a:rPr lang="pl-PL" sz="2800" i="1" dirty="0" smtClean="0">
                <a:latin typeface="Times New Roman" pitchFamily="18" charset="0"/>
                <a:cs typeface="Times New Roman" pitchFamily="18" charset="0"/>
              </a:rPr>
              <a:t>Dziękuję za wspólny spacer po „Wiejskiej zagrodzie”</a:t>
            </a:r>
            <a:r>
              <a:rPr lang="pl-PL" sz="1400" i="1" dirty="0" smtClean="0">
                <a:latin typeface="Times New Roman" pitchFamily="18" charset="0"/>
                <a:cs typeface="Times New Roman" pitchFamily="18" charset="0"/>
              </a:rPr>
              <a:t> </a:t>
            </a:r>
            <a:br>
              <a:rPr lang="pl-PL" sz="1400" i="1" dirty="0" smtClean="0">
                <a:latin typeface="Times New Roman" pitchFamily="18" charset="0"/>
                <a:cs typeface="Times New Roman" pitchFamily="18" charset="0"/>
              </a:rPr>
            </a:br>
            <a:r>
              <a:rPr lang="pl-PL" sz="1400" i="1" dirty="0" smtClean="0">
                <a:latin typeface="Times New Roman" pitchFamily="18" charset="0"/>
                <a:cs typeface="Times New Roman" pitchFamily="18" charset="0"/>
              </a:rPr>
              <a:t>Joanna Góral - </a:t>
            </a:r>
            <a:r>
              <a:rPr lang="pl-PL" sz="1400" i="1" dirty="0" err="1" smtClean="0">
                <a:latin typeface="Times New Roman" pitchFamily="18" charset="0"/>
                <a:cs typeface="Times New Roman" pitchFamily="18" charset="0"/>
              </a:rPr>
              <a:t>Przesłańska</a:t>
            </a:r>
            <a:endParaRPr lang="pl-PL" sz="2800" i="1" dirty="0">
              <a:latin typeface="Times New Roman" pitchFamily="18" charset="0"/>
              <a:cs typeface="Times New Roman" pitchFamily="18" charset="0"/>
            </a:endParaRPr>
          </a:p>
        </p:txBody>
      </p:sp>
      <p:sp>
        <p:nvSpPr>
          <p:cNvPr id="5" name="pole tekstowe 4"/>
          <p:cNvSpPr txBox="1"/>
          <p:nvPr/>
        </p:nvSpPr>
        <p:spPr>
          <a:xfrm rot="10800000" flipV="1">
            <a:off x="6715140" y="6429396"/>
            <a:ext cx="2428860" cy="400110"/>
          </a:xfrm>
          <a:prstGeom prst="rect">
            <a:avLst/>
          </a:prstGeom>
          <a:noFill/>
        </p:spPr>
        <p:txBody>
          <a:bodyPr wrap="square" rtlCol="0">
            <a:spAutoFit/>
          </a:bodyPr>
          <a:lstStyle/>
          <a:p>
            <a:r>
              <a:rPr lang="pl-PL" sz="2000" b="1" i="1" dirty="0" smtClean="0"/>
              <a:t>Kaczka krzyżówka</a:t>
            </a:r>
            <a:endParaRPr lang="pl-PL" sz="20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krowa i cielak 3.jpg"/>
          <p:cNvPicPr>
            <a:picLocks noGrp="1" noChangeAspect="1"/>
          </p:cNvPicPr>
          <p:nvPr>
            <p:ph idx="1"/>
          </p:nvPr>
        </p:nvPicPr>
        <p:blipFill>
          <a:blip r:embed="rId2"/>
          <a:stretch>
            <a:fillRect/>
          </a:stretch>
        </p:blipFill>
        <p:spPr>
          <a:xfrm>
            <a:off x="-2071734" y="-1"/>
            <a:ext cx="12219610" cy="687582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3">
            <a:schemeClr val="lt1"/>
          </a:lnRef>
          <a:fillRef idx="1">
            <a:schemeClr val="dk1"/>
          </a:fillRef>
          <a:effectRef idx="1">
            <a:schemeClr val="dk1"/>
          </a:effectRef>
          <a:fontRef idx="minor">
            <a:schemeClr val="lt1"/>
          </a:fontRef>
        </p:style>
        <p:txBody>
          <a:bodyPr>
            <a:normAutofit/>
          </a:bodyPr>
          <a:lstStyle/>
          <a:p>
            <a:r>
              <a:rPr lang="pl-PL" sz="3600" b="1" i="1" dirty="0" smtClean="0">
                <a:latin typeface="Times New Roman" pitchFamily="18" charset="0"/>
                <a:cs typeface="Times New Roman" pitchFamily="18" charset="0"/>
              </a:rPr>
              <a:t>Jej mieszkanie to obora</a:t>
            </a:r>
            <a:endParaRPr lang="pl-PL" sz="3600" b="1" i="1" dirty="0">
              <a:latin typeface="Times New Roman" pitchFamily="18" charset="0"/>
              <a:cs typeface="Times New Roman" pitchFamily="18" charset="0"/>
            </a:endParaRPr>
          </a:p>
        </p:txBody>
      </p:sp>
      <p:pic>
        <p:nvPicPr>
          <p:cNvPr id="4" name="Symbol zastępczy zawartości 3" descr="obora 2.jpg"/>
          <p:cNvPicPr>
            <a:picLocks noGrp="1" noChangeAspect="1"/>
          </p:cNvPicPr>
          <p:nvPr>
            <p:ph idx="1"/>
          </p:nvPr>
        </p:nvPicPr>
        <p:blipFill>
          <a:blip r:embed="rId2"/>
          <a:stretch>
            <a:fillRect/>
          </a:stretch>
        </p:blipFill>
        <p:spPr>
          <a:xfrm>
            <a:off x="769225" y="1643050"/>
            <a:ext cx="7647377" cy="497023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 name="Symbol zastępczy zawartości 5" descr="obora.jpg"/>
          <p:cNvPicPr>
            <a:picLocks noGrp="1" noChangeAspect="1"/>
          </p:cNvPicPr>
          <p:nvPr>
            <p:ph idx="1"/>
          </p:nvPr>
        </p:nvPicPr>
        <p:blipFill>
          <a:blip r:embed="rId2"/>
          <a:stretch>
            <a:fillRect/>
          </a:stretch>
        </p:blipFill>
        <p:spPr>
          <a:xfrm>
            <a:off x="-714412" y="-1"/>
            <a:ext cx="11192236" cy="689394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style>
          <a:lnRef idx="3">
            <a:schemeClr val="lt1"/>
          </a:lnRef>
          <a:fillRef idx="1">
            <a:schemeClr val="dk1"/>
          </a:fillRef>
          <a:effectRef idx="1">
            <a:schemeClr val="dk1"/>
          </a:effectRef>
          <a:fontRef idx="minor">
            <a:schemeClr val="lt1"/>
          </a:fontRef>
        </p:style>
        <p:txBody>
          <a:bodyPr>
            <a:noAutofit/>
          </a:bodyPr>
          <a:lstStyle/>
          <a:p>
            <a:pPr algn="ctr"/>
            <a:r>
              <a:rPr lang="pl-PL" sz="3600" i="1" dirty="0" smtClean="0">
                <a:latin typeface="Times New Roman" pitchFamily="18" charset="0"/>
                <a:cs typeface="Times New Roman" pitchFamily="18" charset="0"/>
              </a:rPr>
              <a:t>Co lubi jeść krowa?</a:t>
            </a:r>
            <a:endParaRPr lang="pl-PL" sz="3600" i="1" dirty="0">
              <a:latin typeface="Times New Roman" pitchFamily="18" charset="0"/>
              <a:cs typeface="Times New Roman" pitchFamily="18" charset="0"/>
            </a:endParaRPr>
          </a:p>
        </p:txBody>
      </p:sp>
      <p:pic>
        <p:nvPicPr>
          <p:cNvPr id="7" name="Symbol zastępczy zawartości 6" descr="krowy na pastwisku.jpg"/>
          <p:cNvPicPr>
            <a:picLocks noGrp="1" noChangeAspect="1"/>
          </p:cNvPicPr>
          <p:nvPr>
            <p:ph idx="1"/>
          </p:nvPr>
        </p:nvPicPr>
        <p:blipFill>
          <a:blip r:embed="rId2"/>
          <a:stretch>
            <a:fillRect/>
          </a:stretch>
        </p:blipFill>
        <p:spPr>
          <a:xfrm>
            <a:off x="3286116" y="2143116"/>
            <a:ext cx="5652175" cy="3286148"/>
          </a:xfrm>
        </p:spPr>
      </p:pic>
      <p:sp>
        <p:nvSpPr>
          <p:cNvPr id="6" name="Symbol zastępczy tekstu 5"/>
          <p:cNvSpPr>
            <a:spLocks noGrp="1"/>
          </p:cNvSpPr>
          <p:nvPr>
            <p:ph type="body" sz="half" idx="2"/>
          </p:nvPr>
        </p:nvSpPr>
        <p:spPr/>
        <p:txBody>
          <a:bodyPr>
            <a:normAutofit fontScale="92500"/>
          </a:bodyPr>
          <a:lstStyle/>
          <a:p>
            <a:r>
              <a:rPr lang="pl-PL" sz="2800" dirty="0">
                <a:latin typeface="Times New Roman" pitchFamily="18" charset="0"/>
                <a:cs typeface="Times New Roman" pitchFamily="18" charset="0"/>
              </a:rPr>
              <a:t>S</a:t>
            </a:r>
            <a:r>
              <a:rPr lang="pl-PL" sz="2800" dirty="0" smtClean="0">
                <a:latin typeface="Times New Roman" pitchFamily="18" charset="0"/>
                <a:cs typeface="Times New Roman" pitchFamily="18" charset="0"/>
              </a:rPr>
              <a:t>iano, trawę, kiszonkę, jabłka (i inne owoce), ziemniaki (i inne warzywa), paszę, słomę... liżą lizawkę solną (zawiera sól i inne minerały – na poprawę apetytu i uzupełnienie diety)</a:t>
            </a:r>
            <a:br>
              <a:rPr lang="pl-PL"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Krowy piją wodę </a:t>
            </a:r>
            <a:endParaRPr lang="pl-PL"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normAutofit/>
          </a:bodyPr>
          <a:lstStyle/>
          <a:p>
            <a:pPr algn="ctr"/>
            <a:r>
              <a:rPr lang="pl-PL" sz="5400" i="1" dirty="0" smtClean="0">
                <a:latin typeface="Times New Roman" pitchFamily="18" charset="0"/>
                <a:cs typeface="Times New Roman" pitchFamily="18" charset="0"/>
              </a:rPr>
              <a:t>Koń</a:t>
            </a:r>
            <a:endParaRPr lang="pl-PL" sz="5400" i="1" dirty="0">
              <a:latin typeface="Times New Roman" pitchFamily="18" charset="0"/>
              <a:cs typeface="Times New Roman" pitchFamily="18" charset="0"/>
            </a:endParaRPr>
          </a:p>
        </p:txBody>
      </p:sp>
      <p:pic>
        <p:nvPicPr>
          <p:cNvPr id="5" name="Symbol zastępczy zawartości 4" descr="koń.gif"/>
          <p:cNvPicPr>
            <a:picLocks noGrp="1" noChangeAspect="1"/>
          </p:cNvPicPr>
          <p:nvPr>
            <p:ph idx="1"/>
          </p:nvPr>
        </p:nvPicPr>
        <p:blipFill>
          <a:blip r:embed="rId2"/>
          <a:stretch>
            <a:fillRect/>
          </a:stretch>
        </p:blipFill>
        <p:spPr>
          <a:xfrm>
            <a:off x="3187281" y="1071546"/>
            <a:ext cx="5762665" cy="5286412"/>
          </a:xfrm>
        </p:spPr>
      </p:pic>
      <p:sp>
        <p:nvSpPr>
          <p:cNvPr id="4" name="Symbol zastępczy tekstu 3"/>
          <p:cNvSpPr>
            <a:spLocks noGrp="1"/>
          </p:cNvSpPr>
          <p:nvPr>
            <p:ph type="body" sz="half" idx="2"/>
          </p:nvPr>
        </p:nvSpPr>
        <p:spPr>
          <a:xfrm>
            <a:off x="457200" y="1435100"/>
            <a:ext cx="3008313" cy="5280048"/>
          </a:xfrm>
        </p:spPr>
        <p:txBody>
          <a:bodyPr>
            <a:noAutofit/>
          </a:bodyPr>
          <a:lstStyle/>
          <a:p>
            <a:pPr algn="ctr"/>
            <a:r>
              <a:rPr lang="pl-PL" sz="1800" dirty="0" smtClean="0">
                <a:latin typeface="Times New Roman" pitchFamily="18" charset="0"/>
                <a:cs typeface="Times New Roman" pitchFamily="18" charset="0"/>
              </a:rPr>
              <a:t>Koń domowy to duże zwierzę. Głowa duża. </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Oczy umieszczone po bokach głowy. Uszy długie. </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Sierść krótka. Umaszczenie sierści różnorodne (białe, szare, kasztanowe, czarne, mieszane itd.). </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Nogi długie, smukłe, zakończone są kopytami. Posiada grzywę (rozciągającą się wzdłuż szyi) </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oraz ogon</a:t>
            </a:r>
            <a:r>
              <a:rPr lang="pl-PL" sz="1800" dirty="0">
                <a:latin typeface="Times New Roman" pitchFamily="18" charset="0"/>
                <a:cs typeface="Times New Roman" pitchFamily="18" charset="0"/>
              </a:rPr>
              <a:t> </a:t>
            </a:r>
            <a:r>
              <a:rPr lang="pl-PL" sz="1800" dirty="0" smtClean="0">
                <a:latin typeface="Times New Roman" pitchFamily="18" charset="0"/>
                <a:cs typeface="Times New Roman" pitchFamily="18" charset="0"/>
              </a:rPr>
              <a:t>z długimi włosami. Reprezentowany jest przez wiele ras, różniących się między sobą budową (m.in. wielkością ciała, długością głowy, długością nóg, barwą ciała). </a:t>
            </a:r>
            <a:endParaRPr lang="pl-PL" sz="1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509</Words>
  <Application>Microsoft Office PowerPoint</Application>
  <PresentationFormat>Pokaz na ekranie (4:3)</PresentationFormat>
  <Paragraphs>73</Paragraphs>
  <Slides>48</Slides>
  <Notes>0</Notes>
  <HiddenSlides>0</HiddenSlides>
  <MMClips>0</MMClips>
  <ScaleCrop>false</ScaleCrop>
  <HeadingPairs>
    <vt:vector size="4" baseType="variant">
      <vt:variant>
        <vt:lpstr>Motyw</vt:lpstr>
      </vt:variant>
      <vt:variant>
        <vt:i4>1</vt:i4>
      </vt:variant>
      <vt:variant>
        <vt:lpstr>Tytuły slajdów</vt:lpstr>
      </vt:variant>
      <vt:variant>
        <vt:i4>48</vt:i4>
      </vt:variant>
    </vt:vector>
  </HeadingPairs>
  <TitlesOfParts>
    <vt:vector size="49" baseType="lpstr">
      <vt:lpstr>Motyw pakietu Office</vt:lpstr>
      <vt:lpstr>Mieszkańcy wiejskiej zagrody  i ich młode</vt:lpstr>
      <vt:lpstr>Krowa </vt:lpstr>
      <vt:lpstr>Slajd 3</vt:lpstr>
      <vt:lpstr>Slajd 4</vt:lpstr>
      <vt:lpstr>Slajd 5</vt:lpstr>
      <vt:lpstr>Jej mieszkanie to obora</vt:lpstr>
      <vt:lpstr>Slajd 7</vt:lpstr>
      <vt:lpstr>Co lubi jeść krowa?</vt:lpstr>
      <vt:lpstr>Koń</vt:lpstr>
      <vt:lpstr>Klacz i jej młode - źrebak</vt:lpstr>
      <vt:lpstr>Slajd 11</vt:lpstr>
      <vt:lpstr>Slajd 12</vt:lpstr>
      <vt:lpstr>Slajd 13</vt:lpstr>
      <vt:lpstr>Slajd 14</vt:lpstr>
      <vt:lpstr>Slajd 15</vt:lpstr>
      <vt:lpstr>Konie mieszkają w stajni</vt:lpstr>
      <vt:lpstr>Slajd 17</vt:lpstr>
      <vt:lpstr>Co lubią jeść konie?</vt:lpstr>
      <vt:lpstr>Slajd 19</vt:lpstr>
      <vt:lpstr>Świnia</vt:lpstr>
      <vt:lpstr>Dzik </vt:lpstr>
      <vt:lpstr>Świnia</vt:lpstr>
      <vt:lpstr>Slajd 23</vt:lpstr>
      <vt:lpstr>Świnia karmi prosięta – młode ssą mleko mamy</vt:lpstr>
      <vt:lpstr>Prosięta</vt:lpstr>
      <vt:lpstr>Co lubi jeść świnia?</vt:lpstr>
      <vt:lpstr>Świnie mieszkają w chlewie</vt:lpstr>
      <vt:lpstr>Owca i jej młode - jagnię</vt:lpstr>
      <vt:lpstr>Owca i jagnię</vt:lpstr>
      <vt:lpstr>Slajd 30</vt:lpstr>
      <vt:lpstr>Owce mieszkają w owczarni</vt:lpstr>
      <vt:lpstr>Owczarnia</vt:lpstr>
      <vt:lpstr>Co jedzą owce?</vt:lpstr>
      <vt:lpstr>Koza i jej młode - koźlę</vt:lpstr>
      <vt:lpstr>Koza i jej koźlę</vt:lpstr>
      <vt:lpstr>Slajd 36</vt:lpstr>
      <vt:lpstr>Co zjada koza?</vt:lpstr>
      <vt:lpstr>Slajd 38</vt:lpstr>
      <vt:lpstr>Drób – wspólne określenie udomowionych ptaków hodowlanych </vt:lpstr>
      <vt:lpstr>Kury, kaczki i gęsi – gdzie mieszkają?</vt:lpstr>
      <vt:lpstr>Kurnik</vt:lpstr>
      <vt:lpstr>Kura i jej pisklęta (starsze pisklęta nazywamy kurczętami)</vt:lpstr>
      <vt:lpstr>Slajd 43</vt:lpstr>
      <vt:lpstr>Gęś i jej młode - gąsięta</vt:lpstr>
      <vt:lpstr>Kaczka domowa</vt:lpstr>
      <vt:lpstr>Młode kaczki - kaczęta</vt:lpstr>
      <vt:lpstr>Co jada drób hodowlany?</vt:lpstr>
      <vt:lpstr>Dziękuję za wspólny spacer po „Wiejskiej zagrodzie”  Joanna Góral - Przesłańska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Mieszkańcy wiejskiej zagrody</dc:title>
  <dc:creator>Joasia</dc:creator>
  <cp:lastModifiedBy>Joasia</cp:lastModifiedBy>
  <cp:revision>55</cp:revision>
  <dcterms:created xsi:type="dcterms:W3CDTF">2020-04-14T13:17:51Z</dcterms:created>
  <dcterms:modified xsi:type="dcterms:W3CDTF">2020-04-15T07:49:29Z</dcterms:modified>
</cp:coreProperties>
</file>