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IZKJTxfunk5sbgN50ptRwr4/M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53c2fe30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853c2fe30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53c2fe30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853c2fe30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53c2fe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853c2fe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ajd tytułowy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74" descr="Brickwork-HD-R1a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74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 extrusionOk="0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  <a:effectLst>
            <a:outerShdw blurRad="101600" dist="152400" dir="438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74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 extrusionOk="0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/>
            </a:path>
            <a:tileRect/>
          </a:gradFill>
          <a:ln>
            <a:noFill/>
          </a:ln>
        </p:spPr>
      </p:sp>
      <p:sp>
        <p:nvSpPr>
          <p:cNvPr id="20" name="Google Shape;20;p74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 extrusionOk="0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/>
            </a:path>
            <a:tileRect/>
          </a:gradFill>
          <a:ln>
            <a:noFill/>
          </a:ln>
        </p:spPr>
      </p:sp>
      <p:sp>
        <p:nvSpPr>
          <p:cNvPr id="21" name="Google Shape;21;p74"/>
          <p:cNvSpPr/>
          <p:nvPr/>
        </p:nvSpPr>
        <p:spPr>
          <a:xfrm rot="-18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 extrusionOk="0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noFill/>
          <a:ln w="825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74"/>
          <p:cNvSpPr txBox="1">
            <a:spLocks noGrp="1"/>
          </p:cNvSpPr>
          <p:nvPr>
            <p:ph type="ctrTitle"/>
          </p:nvPr>
        </p:nvSpPr>
        <p:spPr>
          <a:xfrm rot="-180000">
            <a:off x="891201" y="662656"/>
            <a:ext cx="9755187" cy="276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Impact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4"/>
          <p:cNvSpPr txBox="1">
            <a:spLocks noGrp="1"/>
          </p:cNvSpPr>
          <p:nvPr>
            <p:ph type="subTitle" idx="1"/>
          </p:nvPr>
        </p:nvSpPr>
        <p:spPr>
          <a:xfrm rot="-180000">
            <a:off x="983062" y="3505209"/>
            <a:ext cx="9755187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4480"/>
              <a:buNone/>
              <a:defRPr sz="28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74"/>
          <p:cNvSpPr txBox="1">
            <a:spLocks noGrp="1"/>
          </p:cNvSpPr>
          <p:nvPr>
            <p:ph type="dt" idx="10"/>
          </p:nvPr>
        </p:nvSpPr>
        <p:spPr>
          <a:xfrm rot="-180000">
            <a:off x="4948541" y="4578463"/>
            <a:ext cx="6143653" cy="116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>
                <a:solidFill>
                  <a:srgbClr val="5C060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4"/>
          <p:cNvSpPr txBox="1">
            <a:spLocks noGrp="1"/>
          </p:cNvSpPr>
          <p:nvPr>
            <p:ph type="ftr" idx="11"/>
          </p:nvPr>
        </p:nvSpPr>
        <p:spPr>
          <a:xfrm rot="-180000">
            <a:off x="-5560" y="4883024"/>
            <a:ext cx="4047239" cy="119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4"/>
          <p:cNvSpPr txBox="1">
            <a:spLocks noGrp="1"/>
          </p:cNvSpPr>
          <p:nvPr>
            <p:ph type="sldNum" idx="12"/>
          </p:nvPr>
        </p:nvSpPr>
        <p:spPr>
          <a:xfrm rot="-180000">
            <a:off x="9851758" y="3832648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lvl="1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lvl="2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lvl="3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lvl="4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lvl="5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lvl="6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lvl="7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lvl="8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7" name="Google Shape;27;p74"/>
          <p:cNvSpPr/>
          <p:nvPr/>
        </p:nvSpPr>
        <p:spPr>
          <a:xfrm rot="-18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3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3"/>
          <p:cNvSpPr txBox="1"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83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3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3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panoramiczny z podpisem">
  <p:cSld name="Obraz panoramiczny z podpisem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4"/>
          <p:cNvSpPr txBox="1"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mpac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4"/>
          <p:cNvSpPr>
            <a:spLocks noGrp="1"/>
          </p:cNvSpPr>
          <p:nvPr>
            <p:ph type="pic" idx="2"/>
          </p:nvPr>
        </p:nvSpPr>
        <p:spPr>
          <a:xfrm>
            <a:off x="685801" y="685799"/>
            <a:ext cx="10392513" cy="3194903"/>
          </a:xfrm>
          <a:prstGeom prst="rect">
            <a:avLst/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512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44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84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93" name="Google Shape;93;p84"/>
          <p:cNvSpPr txBox="1">
            <a:spLocks noGrp="1"/>
          </p:cNvSpPr>
          <p:nvPr>
            <p:ph type="body" idx="1"/>
          </p:nvPr>
        </p:nvSpPr>
        <p:spPr>
          <a:xfrm>
            <a:off x="685780" y="4702923"/>
            <a:ext cx="10394728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84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4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84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podpis">
  <p:cSld name="Tytuł i podpi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5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Impact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85"/>
          <p:cNvSpPr txBox="1">
            <a:spLocks noGrp="1"/>
          </p:cNvSpPr>
          <p:nvPr>
            <p:ph type="body" idx="1"/>
          </p:nvPr>
        </p:nvSpPr>
        <p:spPr>
          <a:xfrm>
            <a:off x="685779" y="4106333"/>
            <a:ext cx="10394729" cy="1273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85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85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85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erta z podpisem">
  <p:cSld name="Oferta z podpisem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6"/>
          <p:cNvSpPr txBox="1"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Impact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86"/>
          <p:cNvSpPr txBox="1">
            <a:spLocks noGrp="1"/>
          </p:cNvSpPr>
          <p:nvPr>
            <p:ph type="body" idx="1"/>
          </p:nvPr>
        </p:nvSpPr>
        <p:spPr>
          <a:xfrm>
            <a:off x="1550264" y="3610032"/>
            <a:ext cx="8667956" cy="37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106" name="Google Shape;106;p86"/>
          <p:cNvSpPr txBox="1">
            <a:spLocks noGrp="1"/>
          </p:cNvSpPr>
          <p:nvPr>
            <p:ph type="body" idx="2"/>
          </p:nvPr>
        </p:nvSpPr>
        <p:spPr>
          <a:xfrm>
            <a:off x="685801" y="4106334"/>
            <a:ext cx="10396882" cy="1268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86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86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86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0" name="Google Shape;110;p86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Impact"/>
              <a:buNone/>
            </a:pPr>
            <a:r>
              <a:rPr lang="pl-PL" sz="8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“</a:t>
            </a:r>
            <a:endParaRPr/>
          </a:p>
        </p:txBody>
      </p:sp>
      <p:sp>
        <p:nvSpPr>
          <p:cNvPr id="111" name="Google Shape;111;p86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Impact"/>
              <a:buNone/>
            </a:pPr>
            <a:r>
              <a:rPr lang="pl-PL" sz="8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ta nazwy">
  <p:cSld name="Karta nazw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7"/>
          <p:cNvSpPr txBox="1"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Impact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87"/>
          <p:cNvSpPr txBox="1">
            <a:spLocks noGrp="1"/>
          </p:cNvSpPr>
          <p:nvPr>
            <p:ph type="body" idx="1"/>
          </p:nvPr>
        </p:nvSpPr>
        <p:spPr>
          <a:xfrm>
            <a:off x="685800" y="4247468"/>
            <a:ext cx="10394707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115" name="Google Shape;115;p87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87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87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kolumna obrazu">
  <p:cSld name="3 kolumna obrazu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8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88"/>
          <p:cNvSpPr txBox="1"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20"/>
              <a:buNone/>
              <a:defRPr sz="22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88"/>
          <p:cNvSpPr>
            <a:spLocks noGrp="1"/>
          </p:cNvSpPr>
          <p:nvPr>
            <p:ph type="pic" idx="2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22" name="Google Shape;122;p88"/>
          <p:cNvSpPr txBox="1">
            <a:spLocks noGrp="1"/>
          </p:cNvSpPr>
          <p:nvPr>
            <p:ph type="body" idx="3"/>
          </p:nvPr>
        </p:nvSpPr>
        <p:spPr>
          <a:xfrm>
            <a:off x="691840" y="4389287"/>
            <a:ext cx="3310128" cy="98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88"/>
          <p:cNvSpPr txBox="1">
            <a:spLocks noGrp="1"/>
          </p:cNvSpPr>
          <p:nvPr>
            <p:ph type="body" idx="4"/>
          </p:nvPr>
        </p:nvSpPr>
        <p:spPr>
          <a:xfrm>
            <a:off x="4237410" y="381302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20"/>
              <a:buNone/>
              <a:defRPr sz="22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88"/>
          <p:cNvSpPr>
            <a:spLocks noGrp="1"/>
          </p:cNvSpPr>
          <p:nvPr>
            <p:ph type="pic" idx="5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25" name="Google Shape;125;p88"/>
          <p:cNvSpPr txBox="1">
            <a:spLocks noGrp="1"/>
          </p:cNvSpPr>
          <p:nvPr>
            <p:ph type="body" idx="6"/>
          </p:nvPr>
        </p:nvSpPr>
        <p:spPr>
          <a:xfrm>
            <a:off x="4235999" y="4389286"/>
            <a:ext cx="3310128" cy="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26" name="Google Shape;126;p88"/>
          <p:cNvSpPr txBox="1">
            <a:spLocks noGrp="1"/>
          </p:cNvSpPr>
          <p:nvPr>
            <p:ph type="body" idx="7"/>
          </p:nvPr>
        </p:nvSpPr>
        <p:spPr>
          <a:xfrm>
            <a:off x="7768944" y="381302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20"/>
              <a:buNone/>
              <a:defRPr sz="22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88"/>
          <p:cNvSpPr>
            <a:spLocks noGrp="1"/>
          </p:cNvSpPr>
          <p:nvPr>
            <p:ph type="pic" idx="8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28" name="Google Shape;128;p88"/>
          <p:cNvSpPr txBox="1">
            <a:spLocks noGrp="1"/>
          </p:cNvSpPr>
          <p:nvPr>
            <p:ph type="body" idx="9"/>
          </p:nvPr>
        </p:nvSpPr>
        <p:spPr>
          <a:xfrm>
            <a:off x="7768819" y="4389284"/>
            <a:ext cx="3310128" cy="985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29" name="Google Shape;129;p88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88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8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9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89"/>
          <p:cNvSpPr txBox="1">
            <a:spLocks noGrp="1"/>
          </p:cNvSpPr>
          <p:nvPr>
            <p:ph type="body" idx="1"/>
          </p:nvPr>
        </p:nvSpPr>
        <p:spPr>
          <a:xfrm rot="5400000">
            <a:off x="4227558" y="-1478363"/>
            <a:ext cx="3311190" cy="1039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89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9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9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0"/>
          <p:cNvSpPr txBox="1">
            <a:spLocks noGrp="1"/>
          </p:cNvSpPr>
          <p:nvPr>
            <p:ph type="title"/>
          </p:nvPr>
        </p:nvSpPr>
        <p:spPr>
          <a:xfrm rot="5400000">
            <a:off x="7603792" y="1897870"/>
            <a:ext cx="4688785" cy="226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90"/>
          <p:cNvSpPr txBox="1">
            <a:spLocks noGrp="1"/>
          </p:cNvSpPr>
          <p:nvPr>
            <p:ph type="body" idx="1"/>
          </p:nvPr>
        </p:nvSpPr>
        <p:spPr>
          <a:xfrm rot="5400000">
            <a:off x="2293623" y="-922023"/>
            <a:ext cx="4688785" cy="790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90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0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90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5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5"/>
          <p:cNvSpPr txBox="1">
            <a:spLocks noGrp="1"/>
          </p:cNvSpPr>
          <p:nvPr>
            <p:ph type="body" idx="1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75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5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5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6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6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6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6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7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7"/>
          <p:cNvSpPr txBox="1">
            <a:spLocks noGrp="1"/>
          </p:cNvSpPr>
          <p:nvPr>
            <p:ph type="body" idx="1"/>
          </p:nvPr>
        </p:nvSpPr>
        <p:spPr>
          <a:xfrm>
            <a:off x="685800" y="2063396"/>
            <a:ext cx="5088714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7"/>
          <p:cNvSpPr txBox="1">
            <a:spLocks noGrp="1"/>
          </p:cNvSpPr>
          <p:nvPr>
            <p:ph type="body" idx="2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7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7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7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8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8"/>
          <p:cNvSpPr txBox="1"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160"/>
              <a:buNone/>
              <a:defRPr sz="26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8"/>
          <p:cNvSpPr txBox="1">
            <a:spLocks noGrp="1"/>
          </p:cNvSpPr>
          <p:nvPr>
            <p:ph type="body" idx="2"/>
          </p:nvPr>
        </p:nvSpPr>
        <p:spPr>
          <a:xfrm>
            <a:off x="685802" y="2861733"/>
            <a:ext cx="5088712" cy="251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8"/>
          <p:cNvSpPr txBox="1">
            <a:spLocks noGrp="1"/>
          </p:cNvSpPr>
          <p:nvPr>
            <p:ph type="body" idx="3"/>
          </p:nvPr>
        </p:nvSpPr>
        <p:spPr>
          <a:xfrm>
            <a:off x="6218191" y="2063396"/>
            <a:ext cx="4864491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160"/>
              <a:buNone/>
              <a:defRPr sz="26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78"/>
          <p:cNvSpPr txBox="1">
            <a:spLocks noGrp="1"/>
          </p:cNvSpPr>
          <p:nvPr>
            <p:ph type="body" idx="4"/>
          </p:nvPr>
        </p:nvSpPr>
        <p:spPr>
          <a:xfrm>
            <a:off x="5993969" y="2861733"/>
            <a:ext cx="5088713" cy="251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78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8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8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9"/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mpac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9"/>
          <p:cNvSpPr>
            <a:spLocks noGrp="1"/>
          </p:cNvSpPr>
          <p:nvPr>
            <p:ph type="pic" idx="2"/>
          </p:nvPr>
        </p:nvSpPr>
        <p:spPr>
          <a:xfrm>
            <a:off x="7482362" y="0"/>
            <a:ext cx="3598146" cy="5071533"/>
          </a:xfrm>
          <a:prstGeom prst="rect">
            <a:avLst/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512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44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84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58" name="Google Shape;58;p79"/>
          <p:cNvSpPr txBox="1">
            <a:spLocks noGrp="1"/>
          </p:cNvSpPr>
          <p:nvPr>
            <p:ph type="body" idx="1"/>
          </p:nvPr>
        </p:nvSpPr>
        <p:spPr>
          <a:xfrm>
            <a:off x="685801" y="2709052"/>
            <a:ext cx="6345301" cy="236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79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9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9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0"/>
          <p:cNvSpPr txBox="1"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mpac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0"/>
          <p:cNvSpPr txBox="1">
            <a:spLocks noGrp="1"/>
          </p:cNvSpPr>
          <p:nvPr>
            <p:ph type="body" idx="1"/>
          </p:nvPr>
        </p:nvSpPr>
        <p:spPr>
          <a:xfrm>
            <a:off x="5046132" y="685800"/>
            <a:ext cx="6034375" cy="468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0"/>
          <p:cNvSpPr txBox="1">
            <a:spLocks noGrp="1"/>
          </p:cNvSpPr>
          <p:nvPr>
            <p:ph type="body" idx="2"/>
          </p:nvPr>
        </p:nvSpPr>
        <p:spPr>
          <a:xfrm>
            <a:off x="693642" y="2709052"/>
            <a:ext cx="4126861" cy="266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80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0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1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1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1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kolumna">
  <p:cSld name="3 kolumna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2"/>
          <p:cNvSpPr txBox="1"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2"/>
          <p:cNvSpPr txBox="1"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82"/>
          <p:cNvSpPr txBox="1">
            <a:spLocks noGrp="1"/>
          </p:cNvSpPr>
          <p:nvPr>
            <p:ph type="body" idx="2"/>
          </p:nvPr>
        </p:nvSpPr>
        <p:spPr>
          <a:xfrm>
            <a:off x="685802" y="2639658"/>
            <a:ext cx="3310128" cy="273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77" name="Google Shape;77;p82"/>
          <p:cNvSpPr txBox="1">
            <a:spLocks noGrp="1"/>
          </p:cNvSpPr>
          <p:nvPr>
            <p:ph type="body" idx="3"/>
          </p:nvPr>
        </p:nvSpPr>
        <p:spPr>
          <a:xfrm>
            <a:off x="4234622" y="206339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82"/>
          <p:cNvSpPr txBox="1">
            <a:spLocks noGrp="1"/>
          </p:cNvSpPr>
          <p:nvPr>
            <p:ph type="body" idx="4"/>
          </p:nvPr>
        </p:nvSpPr>
        <p:spPr>
          <a:xfrm>
            <a:off x="4234621" y="2639658"/>
            <a:ext cx="3310128" cy="273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p82"/>
          <p:cNvSpPr txBox="1">
            <a:spLocks noGrp="1"/>
          </p:cNvSpPr>
          <p:nvPr>
            <p:ph type="body" idx="5"/>
          </p:nvPr>
        </p:nvSpPr>
        <p:spPr>
          <a:xfrm>
            <a:off x="7770380" y="206339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body" idx="6"/>
          </p:nvPr>
        </p:nvSpPr>
        <p:spPr>
          <a:xfrm>
            <a:off x="7770380" y="2639658"/>
            <a:ext cx="3310128" cy="273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73" descr="Brickwork-HD-R1a.jp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73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>
          <p:nvSpPr>
            <p:cNvPr id="8" name="Google Shape;8;p73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blipFill rotWithShape="1">
              <a:blip r:embed="rId19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98425" dist="76200" dir="4380000" algn="tl" rotWithShape="0">
                <a:srgbClr val="000000">
                  <a:alpha val="6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73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 extrusionOk="0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55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0" name="Google Shape;10;p73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100000">
                  <a:srgbClr val="5C0607"/>
                </a:gs>
              </a:gsLst>
              <a:path path="circle">
                <a:fillToRect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1;p73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 sz="5400" b="0" i="0" u="none" strike="noStrike" cap="non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3"/>
          <p:cNvSpPr txBox="1"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1148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1371600" marR="0" lvl="2" indent="-39116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1828800" marR="0" lvl="3" indent="-37083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2286000" marR="0" lvl="4" indent="-37083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2743200" marR="0" lvl="5" indent="-37083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3200400" marR="0" lvl="6" indent="-37083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3657600" marR="0" lvl="7" indent="-3708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4114800" marR="0" lvl="8" indent="-3708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3" name="Google Shape;13;p73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4" name="Google Shape;14;p73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5" name="Google Shape;15;p73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800">
        <p14:prism dir="l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15037">
            <a:off x="750055" y="987785"/>
            <a:ext cx="5308283" cy="499603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"/>
          <p:cNvSpPr txBox="1">
            <a:spLocks noGrp="1"/>
          </p:cNvSpPr>
          <p:nvPr>
            <p:ph type="ctrTitle"/>
          </p:nvPr>
        </p:nvSpPr>
        <p:spPr>
          <a:xfrm rot="-180000">
            <a:off x="891201" y="662656"/>
            <a:ext cx="9755187" cy="276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Impact"/>
              <a:buNone/>
            </a:pPr>
            <a:r>
              <a:rPr lang="pl-PL"/>
              <a:t>POLSKA – NASZA OJCZYZNA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A TO WROCŁAW – MIASTO KRASNALI!</a:t>
            </a:r>
            <a:endParaRPr/>
          </a:p>
        </p:txBody>
      </p:sp>
      <p:pic>
        <p:nvPicPr>
          <p:cNvPr id="230" name="Google Shape;23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1" y="2063078"/>
            <a:ext cx="4856610" cy="273184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31" name="Google Shape;23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00" y="1788170"/>
            <a:ext cx="4445000" cy="328166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853c2fe302_0_9"/>
          <p:cNvSpPr txBox="1">
            <a:spLocks noGrp="1"/>
          </p:cNvSpPr>
          <p:nvPr>
            <p:ph type="title"/>
          </p:nvPr>
        </p:nvSpPr>
        <p:spPr>
          <a:xfrm>
            <a:off x="4305301" y="368300"/>
            <a:ext cx="30606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KRAKÓW</a:t>
            </a:r>
            <a:endParaRPr/>
          </a:p>
        </p:txBody>
      </p:sp>
      <p:pic>
        <p:nvPicPr>
          <p:cNvPr id="237" name="Google Shape;237;g853c2fe302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" y="1673225"/>
            <a:ext cx="5271451" cy="351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853c2fe302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9400" y="1808376"/>
            <a:ext cx="5762174" cy="324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53c2fe302_0_17"/>
          <p:cNvSpPr txBox="1">
            <a:spLocks noGrp="1"/>
          </p:cNvSpPr>
          <p:nvPr>
            <p:ph type="title"/>
          </p:nvPr>
        </p:nvSpPr>
        <p:spPr>
          <a:xfrm>
            <a:off x="4305301" y="368300"/>
            <a:ext cx="30606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POZNAŃ</a:t>
            </a:r>
            <a:endParaRPr/>
          </a:p>
        </p:txBody>
      </p:sp>
      <p:pic>
        <p:nvPicPr>
          <p:cNvPr id="244" name="Google Shape;244;g853c2fe302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00" y="1384300"/>
            <a:ext cx="6134102" cy="408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853c2fe302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149" y="1755775"/>
            <a:ext cx="4185451" cy="3139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53c2fe302_0_1"/>
          <p:cNvSpPr txBox="1">
            <a:spLocks noGrp="1"/>
          </p:cNvSpPr>
          <p:nvPr>
            <p:ph type="title"/>
          </p:nvPr>
        </p:nvSpPr>
        <p:spPr>
          <a:xfrm>
            <a:off x="4178300" y="400050"/>
            <a:ext cx="27909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GDAŃSK</a:t>
            </a:r>
            <a:endParaRPr/>
          </a:p>
        </p:txBody>
      </p:sp>
      <p:pic>
        <p:nvPicPr>
          <p:cNvPr id="251" name="Google Shape;251;g853c2fe302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00" y="1749885"/>
            <a:ext cx="5419723" cy="35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853c2fe302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4875" y="1742814"/>
            <a:ext cx="5419723" cy="361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>
            <a:spLocks noGrp="1"/>
          </p:cNvSpPr>
          <p:nvPr>
            <p:ph type="ctrTitle"/>
          </p:nvPr>
        </p:nvSpPr>
        <p:spPr>
          <a:xfrm rot="-180000">
            <a:off x="891201" y="662656"/>
            <a:ext cx="9755187" cy="276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Impact"/>
              <a:buNone/>
            </a:pPr>
            <a:r>
              <a:rPr lang="pl-PL"/>
              <a:t>POLSKA</a:t>
            </a:r>
            <a:endParaRPr/>
          </a:p>
        </p:txBody>
      </p:sp>
      <p:sp>
        <p:nvSpPr>
          <p:cNvPr id="258" name="Google Shape;258;p34"/>
          <p:cNvSpPr txBox="1">
            <a:spLocks noGrp="1"/>
          </p:cNvSpPr>
          <p:nvPr>
            <p:ph type="subTitle" idx="1"/>
          </p:nvPr>
        </p:nvSpPr>
        <p:spPr>
          <a:xfrm rot="-180000">
            <a:off x="983062" y="3505209"/>
            <a:ext cx="9755187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480"/>
              <a:buNone/>
            </a:pPr>
            <a:r>
              <a:rPr lang="pl-PL"/>
              <a:t>TO NAPRAWDĘ PIĘKNY KRAJ</a:t>
            </a:r>
            <a:endParaRPr/>
          </a:p>
        </p:txBody>
      </p:sp>
      <p:pic>
        <p:nvPicPr>
          <p:cNvPr id="259" name="Google Shape;2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62611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TAK WYGLĄDA NASZE POLSKIE MORZE</a:t>
            </a:r>
            <a:endParaRPr/>
          </a:p>
        </p:txBody>
      </p:sp>
      <p:pic>
        <p:nvPicPr>
          <p:cNvPr id="265" name="Google Shape;265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1399" y="1837765"/>
            <a:ext cx="5040095" cy="352958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66" name="Google Shape;26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8633" y="1837765"/>
            <a:ext cx="5298452" cy="352958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67" name="Google Shape;267;p36"/>
          <p:cNvSpPr txBox="1"/>
          <p:nvPr/>
        </p:nvSpPr>
        <p:spPr>
          <a:xfrm>
            <a:off x="3100400" y="5600700"/>
            <a:ext cx="35577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MORZE BAŁTYCKIE</a:t>
            </a:r>
            <a:endParaRPr sz="3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TAK WYGLĄDAJĄ NIZINY</a:t>
            </a:r>
            <a:endParaRPr/>
          </a:p>
        </p:txBody>
      </p:sp>
      <p:pic>
        <p:nvPicPr>
          <p:cNvPr id="273" name="Google Shape;273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97942" y="1755844"/>
            <a:ext cx="9372600" cy="366705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95600" y="1021235"/>
            <a:ext cx="6964483" cy="444802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79" name="Google Shape;279;p38"/>
          <p:cNvSpPr txBox="1">
            <a:spLocks noGrp="1"/>
          </p:cNvSpPr>
          <p:nvPr>
            <p:ph type="title"/>
          </p:nvPr>
        </p:nvSpPr>
        <p:spPr>
          <a:xfrm>
            <a:off x="685800" y="317501"/>
            <a:ext cx="103968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60"/>
              <a:buFont typeface="Impact"/>
              <a:buNone/>
            </a:pPr>
            <a:r>
              <a:rPr lang="pl-PL" sz="4860"/>
              <a:t>PIĘKNE DOLINY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POJEZIERZA</a:t>
            </a:r>
            <a:endParaRPr/>
          </a:p>
        </p:txBody>
      </p:sp>
      <p:pic>
        <p:nvPicPr>
          <p:cNvPr id="285" name="Google Shape;285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5914" y="1837765"/>
            <a:ext cx="5099410" cy="338558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86" name="Google Shape;28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00" y="1837765"/>
            <a:ext cx="4681883" cy="338558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WYŻYNY</a:t>
            </a:r>
            <a:endParaRPr/>
          </a:p>
        </p:txBody>
      </p:sp>
      <p:pic>
        <p:nvPicPr>
          <p:cNvPr id="292" name="Google Shape;292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6691" y="1837765"/>
            <a:ext cx="5215793" cy="335566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93" name="Google Shape;29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837765"/>
            <a:ext cx="5215793" cy="339026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60"/>
              <a:buFont typeface="Impact"/>
              <a:buNone/>
            </a:pPr>
            <a:r>
              <a:rPr lang="pl-PL" sz="4860"/>
              <a:t>POLSKA JEST CZĘŚCIĄ UNII EUROPEJSKIEJ</a:t>
            </a:r>
            <a:endParaRPr/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2350" y="1804999"/>
            <a:ext cx="4876800" cy="32480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>
            <a:spLocks noGrp="1"/>
          </p:cNvSpPr>
          <p:nvPr>
            <p:ph type="title"/>
          </p:nvPr>
        </p:nvSpPr>
        <p:spPr>
          <a:xfrm>
            <a:off x="685801" y="457200"/>
            <a:ext cx="103968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TO NASZE POLSKIE GÓRY</a:t>
            </a:r>
            <a:endParaRPr/>
          </a:p>
        </p:txBody>
      </p:sp>
      <p:pic>
        <p:nvPicPr>
          <p:cNvPr id="299" name="Google Shape;299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9269" y="1773237"/>
            <a:ext cx="5475431" cy="337605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00" name="Google Shape;30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7302" y="1773237"/>
            <a:ext cx="5080000" cy="33115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685800" y="323500"/>
            <a:ext cx="103968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60"/>
              <a:buFont typeface="Impact"/>
              <a:buNone/>
            </a:pPr>
            <a:r>
              <a:rPr lang="pl-PL" sz="4860"/>
              <a:t>A TO WISŁA – NAJDŁUŻSZA POLSKA RZEKA</a:t>
            </a:r>
            <a:endParaRPr/>
          </a:p>
        </p:txBody>
      </p:sp>
      <p:pic>
        <p:nvPicPr>
          <p:cNvPr id="306" name="Google Shape;306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8001" y="1164712"/>
            <a:ext cx="4546599" cy="367822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07" name="Google Shape;30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5514" y="1270000"/>
            <a:ext cx="5359400" cy="357293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>
            <a:spLocks noGrp="1"/>
          </p:cNvSpPr>
          <p:nvPr>
            <p:ph type="ctrTitle"/>
          </p:nvPr>
        </p:nvSpPr>
        <p:spPr>
          <a:xfrm rot="-180000">
            <a:off x="891201" y="662656"/>
            <a:ext cx="9755187" cy="276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Impact"/>
              <a:buNone/>
            </a:pPr>
            <a:r>
              <a:rPr lang="pl-PL"/>
              <a:t>POLSKA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subTitle" idx="1"/>
          </p:nvPr>
        </p:nvSpPr>
        <p:spPr>
          <a:xfrm rot="-180000">
            <a:off x="983062" y="3505209"/>
            <a:ext cx="9755187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480"/>
              <a:buNone/>
            </a:pPr>
            <a:r>
              <a:rPr lang="pl-PL"/>
              <a:t>TO NIESAMOWITE ZWIERZĘTA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"/>
          <p:cNvSpPr txBox="1"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mpact"/>
              <a:buNone/>
            </a:pPr>
            <a:r>
              <a:rPr lang="pl-PL"/>
              <a:t>ORZEŁ BIELIK</a:t>
            </a:r>
            <a:endParaRPr/>
          </a:p>
        </p:txBody>
      </p:sp>
      <p:pic>
        <p:nvPicPr>
          <p:cNvPr id="319" name="Google Shape;319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46929" y="685800"/>
            <a:ext cx="6088616" cy="40610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20" name="Google Shape;320;p20"/>
          <p:cNvSpPr txBox="1">
            <a:spLocks noGrp="1"/>
          </p:cNvSpPr>
          <p:nvPr>
            <p:ph type="body" idx="2"/>
          </p:nvPr>
        </p:nvSpPr>
        <p:spPr>
          <a:xfrm>
            <a:off x="693642" y="2709052"/>
            <a:ext cx="4126861" cy="266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pl-PL"/>
              <a:t>PRZYJMUJE SIĘ, ŻE TO WŁAŚNIE ON ZNAJDUJE SIĘ W GODLE POLSKI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6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NIEDŹWIEDŹ BRUNATNY</a:t>
            </a:r>
            <a:endParaRPr/>
          </a:p>
        </p:txBody>
      </p:sp>
      <p:pic>
        <p:nvPicPr>
          <p:cNvPr id="326" name="Google Shape;326;p4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1598" y="2063396"/>
            <a:ext cx="4944090" cy="307657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327" name="Google Shape;327;p46"/>
          <p:cNvSpPr txBox="1">
            <a:spLocks noGrp="1"/>
          </p:cNvSpPr>
          <p:nvPr>
            <p:ph type="body" idx="4"/>
          </p:nvPr>
        </p:nvSpPr>
        <p:spPr>
          <a:xfrm>
            <a:off x="5993969" y="2063396"/>
            <a:ext cx="5088713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/>
              <a:t>TO NIEDŹWIEDŹ, KTÓREGO BYĆ MOŻE WIDZIAŁEŚ               W ZOO. 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MISIE ŻYJĄCE NA WOLNOŚCI W POLSCE ZAMIESZKUJĄ NAJLICZNIEJ W BIESZCZADACH               - W GÓRACH . JEST ICH OKOŁO 100.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I CHOĆ WŁAŚNIE NAZWAŁAM NIEDŹWIEDZIA MISIEM, TO JEDEN Z NAJNIEBEZPIECZNIEJSZYCH DRAPIEŻNIKÓW ŻYJĄCYCH W NASZYM KRAJU.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RYŚ</a:t>
            </a:r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body" idx="2"/>
          </p:nvPr>
        </p:nvSpPr>
        <p:spPr>
          <a:xfrm>
            <a:off x="685802" y="1773405"/>
            <a:ext cx="5088712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/>
              <a:t>TEN PIĘKNY DRAPIEŻNIK LUBI PUSZCZE NA NIZINACH.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W POLSCE JEST ICH MNIEJ NIŻ 200.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POZA KOTEM DOMOWYM, TO JEDEN Z TRZECH GATUNKÓW KOTOWATYCH, KTÓRE ŻYJĄ W POLSCE.</a:t>
            </a:r>
            <a:endParaRPr/>
          </a:p>
        </p:txBody>
      </p:sp>
      <p:pic>
        <p:nvPicPr>
          <p:cNvPr id="334" name="Google Shape;334;p47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74514" y="584200"/>
            <a:ext cx="5651825" cy="427637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ŻBIK</a:t>
            </a:r>
            <a:endParaRPr/>
          </a:p>
        </p:txBody>
      </p:sp>
      <p:pic>
        <p:nvPicPr>
          <p:cNvPr id="340" name="Google Shape;340;p4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3767" y="1843940"/>
            <a:ext cx="4916679" cy="320198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341" name="Google Shape;341;p48"/>
          <p:cNvSpPr txBox="1">
            <a:spLocks noGrp="1"/>
          </p:cNvSpPr>
          <p:nvPr>
            <p:ph type="body" idx="4"/>
          </p:nvPr>
        </p:nvSpPr>
        <p:spPr>
          <a:xfrm>
            <a:off x="5993969" y="1676400"/>
            <a:ext cx="5088713" cy="3698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/>
              <a:t>ŻBIK ZDECYDOWANIE PRZYPOMINA DOMOWEGO KOTA, CHOĆ WIDZĄC GO Z BLISKA, ZAUWAŻYŁBYŚ, ŻE JEST OD NIEGO WIĘKSZY. 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JEGO ULUBIONYM MIEJSCEM SĄ GĘSTE LASY,                     A SZCZEGÓLNIE ICH SKRAJE. 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TO TRZECI PRZEDSTAWICIEL KOTOWATYCH                        W POLSCE. DWA POZOSTAŁE JUŻ ZNASZ – TO RYŚ I KOT DOMOWY. 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W POLSCE ŻYJE OKOŁO 200 ŻBIKÓW. 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WILK</a:t>
            </a:r>
            <a:endParaRPr/>
          </a:p>
        </p:txBody>
      </p:sp>
      <p:sp>
        <p:nvSpPr>
          <p:cNvPr id="347" name="Google Shape;347;p49"/>
          <p:cNvSpPr txBox="1">
            <a:spLocks noGrp="1"/>
          </p:cNvSpPr>
          <p:nvPr>
            <p:ph type="body" idx="2"/>
          </p:nvPr>
        </p:nvSpPr>
        <p:spPr>
          <a:xfrm>
            <a:off x="685802" y="1843940"/>
            <a:ext cx="5088712" cy="3530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/>
              <a:t>ON TAKŻE WYBIERA MIEJSCA, W KTÓRYCH JEST ZDECYDOWANIE MNIEJ LUDZI.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GŁÓWNIE SĄ TO LASY W GÓRACH.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WILKI PRZEMIESZCZAJĄ SIĘ GRUPACH LICZĄCYCH OD 4 DO 6 OSOBNIKÓW – TAKĄ GRUPĘ NAZYWAMY WATAHĄ.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W POLSCE ŻYJE OKOŁO 2000 WILKÓW. </a:t>
            </a:r>
            <a:endParaRPr/>
          </a:p>
        </p:txBody>
      </p:sp>
      <p:pic>
        <p:nvPicPr>
          <p:cNvPr id="348" name="Google Shape;348;p49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01839" y="304800"/>
            <a:ext cx="3878669" cy="484187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KOZICA TATRZAŃSKA</a:t>
            </a:r>
            <a:endParaRPr/>
          </a:p>
        </p:txBody>
      </p:sp>
      <p:pic>
        <p:nvPicPr>
          <p:cNvPr id="354" name="Google Shape;354;p5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5801" y="1663332"/>
            <a:ext cx="4290134" cy="353133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355" name="Google Shape;355;p50"/>
          <p:cNvSpPr txBox="1">
            <a:spLocks noGrp="1"/>
          </p:cNvSpPr>
          <p:nvPr>
            <p:ph type="body" idx="4"/>
          </p:nvPr>
        </p:nvSpPr>
        <p:spPr>
          <a:xfrm>
            <a:off x="5993969" y="1663332"/>
            <a:ext cx="5088713" cy="371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/>
              <a:t>POLUBIŁA TATRZAŃSKI PARK NARODOWY.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BARDZO ZWINNIE PORUSZA SIĘ W GÓRACH!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JEST ROŚLINOŻERNA – ŻYWI SIĘ GŁÓWNIE KORĄ, PĘDAMI I LIŚĆMI ROŚLIN.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W POLSCE ŻYJE OKOŁO 1000 KOZIC.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1"/>
          <p:cNvSpPr txBox="1">
            <a:spLocks noGrp="1"/>
          </p:cNvSpPr>
          <p:nvPr>
            <p:ph type="title"/>
          </p:nvPr>
        </p:nvSpPr>
        <p:spPr>
          <a:xfrm>
            <a:off x="693643" y="685800"/>
            <a:ext cx="412686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mpact"/>
              <a:buNone/>
            </a:pPr>
            <a:r>
              <a:rPr lang="pl-PL" sz="5000"/>
              <a:t>ŻUBR</a:t>
            </a:r>
            <a:endParaRPr sz="5000"/>
          </a:p>
        </p:txBody>
      </p:sp>
      <p:pic>
        <p:nvPicPr>
          <p:cNvPr id="361" name="Google Shape;361;p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77111" y="1739900"/>
            <a:ext cx="5916339" cy="335933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362" name="Google Shape;362;p51"/>
          <p:cNvSpPr txBox="1">
            <a:spLocks noGrp="1"/>
          </p:cNvSpPr>
          <p:nvPr>
            <p:ph type="body" idx="2"/>
          </p:nvPr>
        </p:nvSpPr>
        <p:spPr>
          <a:xfrm>
            <a:off x="693642" y="1888254"/>
            <a:ext cx="4126861" cy="335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pl-PL"/>
              <a:t>TE WSPANIAŁE ZWIERZĘTA ŻYJĄ NA ŚWIECIE W HODOWLACH ZAMKNIĘTYCH (NP. W REZERWATACH, W ZOO) LUB JAKO WOLNO ŻYJĄCE POPULACJE. 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</a:pPr>
            <a:endParaRPr/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pl-PL"/>
              <a:t>W POLSCE ŻUBRY ŻYJĄ NA WOLNOŚCI GŁÓWNIE W PUSZCZACH. 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pl-PL"/>
              <a:t>W CAŁEJ POLSCE JEST ICH MNIEJ NIŻ 2000.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A TO NASI SĄSIEDZI</a:t>
            </a:r>
            <a:endParaRPr/>
          </a:p>
        </p:txBody>
      </p:sp>
      <p:pic>
        <p:nvPicPr>
          <p:cNvPr id="161" name="Google Shape;161;p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65185" y="1837765"/>
            <a:ext cx="5997045" cy="344265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62" name="Google Shape;162;p3"/>
          <p:cNvSpPr txBox="1">
            <a:spLocks noGrp="1"/>
          </p:cNvSpPr>
          <p:nvPr>
            <p:ph type="body" idx="4294967295"/>
          </p:nvPr>
        </p:nvSpPr>
        <p:spPr>
          <a:xfrm rot="146">
            <a:off x="2540000" y="5678175"/>
            <a:ext cx="70803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960"/>
              <a:buNone/>
            </a:pPr>
            <a:r>
              <a:rPr lang="pl-PL" sz="1850">
                <a:solidFill>
                  <a:srgbClr val="EFEFE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SPRÓBUJ POLICZYĆ Z ILOMA KRAJAMI GRANICZYMY. </a:t>
            </a:r>
            <a:endParaRPr>
              <a:solidFill>
                <a:srgbClr val="EFEFE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ŚWISTAK TATRZAŃSKI</a:t>
            </a:r>
            <a:endParaRPr/>
          </a:p>
        </p:txBody>
      </p:sp>
      <p:pic>
        <p:nvPicPr>
          <p:cNvPr id="368" name="Google Shape;368;p5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91367" y="2063396"/>
            <a:ext cx="4582924" cy="331187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369" name="Google Shape;369;p52"/>
          <p:cNvSpPr txBox="1">
            <a:spLocks noGrp="1"/>
          </p:cNvSpPr>
          <p:nvPr>
            <p:ph type="body" idx="4"/>
          </p:nvPr>
        </p:nvSpPr>
        <p:spPr>
          <a:xfrm>
            <a:off x="5993969" y="2062706"/>
            <a:ext cx="5088713" cy="3311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"/>
              <a:buNone/>
            </a:pPr>
            <a:r>
              <a:rPr lang="pl-PL" sz="1850"/>
              <a:t>TO KOLEJNY MIESZKANIEC TATR I NAJWIĘKSZY GRYZOŃ EUROPY.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960"/>
              <a:buNone/>
            </a:pPr>
            <a:r>
              <a:rPr lang="pl-PL" sz="1850"/>
              <a:t>WIELKOŚCIĄ ZBLIŻONY JEST DO KOTA DOMOWEGO.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960"/>
              <a:buNone/>
            </a:pPr>
            <a:r>
              <a:rPr lang="pl-PL" sz="1850"/>
              <a:t>TO GATUNEK, KTÓRY NIE WYSTĘPUJE POZA TATRAMI.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960"/>
              <a:buNone/>
            </a:pPr>
            <a:r>
              <a:rPr lang="pl-PL" sz="1850"/>
              <a:t>ŻYWI SIĘ ROŚLINAMI – KRZEWINKAMI, TRAWAMI                     I LIŚĆMI, A ZIMĄ HIBERNUJE – BUDZĄC SIĘ CO OKOŁO 3 TYGODNIE.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960"/>
              <a:buNone/>
            </a:pPr>
            <a:r>
              <a:rPr lang="pl-PL" sz="1850"/>
              <a:t>POLSKA POPULACJA ŚWISTAKA TATRZAŃSKIEGO LICZY OKOŁO 200 OSOBNIKÓW.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3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GIL</a:t>
            </a:r>
            <a:endParaRPr/>
          </a:p>
        </p:txBody>
      </p:sp>
      <p:sp>
        <p:nvSpPr>
          <p:cNvPr id="375" name="Google Shape;375;p53"/>
          <p:cNvSpPr txBox="1">
            <a:spLocks noGrp="1"/>
          </p:cNvSpPr>
          <p:nvPr>
            <p:ph type="body" idx="2"/>
          </p:nvPr>
        </p:nvSpPr>
        <p:spPr>
          <a:xfrm>
            <a:off x="685802" y="1843940"/>
            <a:ext cx="5088712" cy="3530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/>
              <a:t>TO JEDEN Z WIELU PIĘKNYCH POLSKICH PTAKÓW.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ON TAKŻE LUBI LASY, CHOĆ NIE TYLKO W GÓRACH.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WIOSNĄ BYWA DOŚĆ SKRYTY.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CHĘTNIE WYDZIOBUJE PESTKI Z JARZĘBINY I ZJADA NASIONA KLONU.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/>
              <a:t>JEST WIĘKSZY OD WRÓBLA I ZNANY ZE SWOJEGO CZERWONEGO BRZUSZKA.</a:t>
            </a:r>
            <a:endParaRPr/>
          </a:p>
        </p:txBody>
      </p:sp>
      <p:pic>
        <p:nvPicPr>
          <p:cNvPr id="376" name="Google Shape;376;p53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02241" y="1843940"/>
            <a:ext cx="4778268" cy="323253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6"/>
          <p:cNvSpPr txBox="1">
            <a:spLocks noGrp="1"/>
          </p:cNvSpPr>
          <p:nvPr>
            <p:ph type="title"/>
          </p:nvPr>
        </p:nvSpPr>
        <p:spPr>
          <a:xfrm>
            <a:off x="6429376" y="5464125"/>
            <a:ext cx="36663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>
                <a:solidFill>
                  <a:srgbClr val="FFFFFF"/>
                </a:solidFill>
              </a:rPr>
              <a:t>SMACZNEGO!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82" name="Google Shape;38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928" y="2022900"/>
            <a:ext cx="3846576" cy="288493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83" name="Google Shape;383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336" y="2022900"/>
            <a:ext cx="3666276" cy="274970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84" name="Google Shape;384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3538" y="2022900"/>
            <a:ext cx="3011727" cy="28122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385" name="Google Shape;385;p66"/>
          <p:cNvSpPr txBox="1">
            <a:spLocks noGrp="1"/>
          </p:cNvSpPr>
          <p:nvPr>
            <p:ph type="ctrTitle" idx="4294967295"/>
          </p:nvPr>
        </p:nvSpPr>
        <p:spPr>
          <a:xfrm rot="-200">
            <a:off x="1336050" y="385747"/>
            <a:ext cx="51582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Impact"/>
              <a:buNone/>
            </a:pPr>
            <a:r>
              <a:rPr lang="pl-PL"/>
              <a:t>POLSKA KUCHNIA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8"/>
          <p:cNvSpPr txBox="1"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POLSKIE STROJE LUDOWE</a:t>
            </a:r>
            <a:endParaRPr/>
          </a:p>
        </p:txBody>
      </p:sp>
      <p:sp>
        <p:nvSpPr>
          <p:cNvPr id="391" name="Google Shape;391;p68"/>
          <p:cNvSpPr txBox="1">
            <a:spLocks noGrp="1"/>
          </p:cNvSpPr>
          <p:nvPr>
            <p:ph type="body" idx="1"/>
          </p:nvPr>
        </p:nvSpPr>
        <p:spPr>
          <a:xfrm>
            <a:off x="438715" y="2063420"/>
            <a:ext cx="33102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pl-PL"/>
              <a:t>STRÓJ KRAKOWSKI</a:t>
            </a:r>
            <a:endParaRPr/>
          </a:p>
        </p:txBody>
      </p:sp>
      <p:sp>
        <p:nvSpPr>
          <p:cNvPr id="392" name="Google Shape;392;p68"/>
          <p:cNvSpPr txBox="1">
            <a:spLocks noGrp="1"/>
          </p:cNvSpPr>
          <p:nvPr>
            <p:ph type="body" idx="3"/>
          </p:nvPr>
        </p:nvSpPr>
        <p:spPr>
          <a:xfrm>
            <a:off x="4440934" y="2063395"/>
            <a:ext cx="33102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pl-PL"/>
              <a:t>STRÓJ PODHALAŃSKI</a:t>
            </a:r>
            <a:endParaRPr/>
          </a:p>
        </p:txBody>
      </p:sp>
      <p:sp>
        <p:nvSpPr>
          <p:cNvPr id="393" name="Google Shape;393;p68"/>
          <p:cNvSpPr txBox="1">
            <a:spLocks noGrp="1"/>
          </p:cNvSpPr>
          <p:nvPr>
            <p:ph type="body" idx="5"/>
          </p:nvPr>
        </p:nvSpPr>
        <p:spPr>
          <a:xfrm>
            <a:off x="8196130" y="2063395"/>
            <a:ext cx="33102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pl-PL"/>
              <a:t>STRÓJ KURPIOWSKI</a:t>
            </a:r>
            <a:endParaRPr/>
          </a:p>
        </p:txBody>
      </p:sp>
      <p:pic>
        <p:nvPicPr>
          <p:cNvPr id="394" name="Google Shape;39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072" y="2639651"/>
            <a:ext cx="3623400" cy="23991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95" name="Google Shape;395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1774" y="2682859"/>
            <a:ext cx="3978600" cy="23127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96" name="Google Shape;396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36650" y="2682850"/>
            <a:ext cx="3136800" cy="23127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1"/>
          <p:cNvSpPr txBox="1">
            <a:spLocks noGrp="1"/>
          </p:cNvSpPr>
          <p:nvPr>
            <p:ph type="title"/>
          </p:nvPr>
        </p:nvSpPr>
        <p:spPr>
          <a:xfrm>
            <a:off x="1743100" y="357175"/>
            <a:ext cx="89583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POLSKA TO TY I TWOJA RODZINA</a:t>
            </a:r>
            <a:endParaRPr/>
          </a:p>
        </p:txBody>
      </p:sp>
      <p:sp>
        <p:nvSpPr>
          <p:cNvPr id="402" name="Google Shape;402;p71"/>
          <p:cNvSpPr txBox="1">
            <a:spLocks noGrp="1"/>
          </p:cNvSpPr>
          <p:nvPr>
            <p:ph type="body" idx="1"/>
          </p:nvPr>
        </p:nvSpPr>
        <p:spPr>
          <a:xfrm>
            <a:off x="514350" y="1614500"/>
            <a:ext cx="10737600" cy="39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sz="1900" b="1">
                <a:latin typeface="Bookman Old Style"/>
                <a:ea typeface="Bookman Old Style"/>
                <a:cs typeface="Bookman Old Style"/>
                <a:sym typeface="Bookman Old Style"/>
              </a:rPr>
              <a:t>POLSKA TO NASZE SYMBOLE – OKAZUJ IM SZACUNEK. PAMIĘTAJ, ŻE NIE WOLNO NISZCZYĆ FLAGI, A ŚPIEWAJĄC HYMN – NALEŻY STAĆ „NA BACZNOŚĆ”.                                                                                                                     NIE JEST TO UTWÓR, PRZY KTÓRYM POWINNO SIĘ SKAKAĆ LUB TAŃCZYĆ. </a:t>
            </a:r>
            <a:endParaRPr sz="1900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 sz="1900" b="1">
                <a:latin typeface="Bookman Old Style"/>
                <a:ea typeface="Bookman Old Style"/>
                <a:cs typeface="Bookman Old Style"/>
                <a:sym typeface="Bookman Old Style"/>
              </a:rPr>
              <a:t>TO PIĘKNA PRZYRODA – DBAJ O NIĄ. NIE ŚMIEĆ. NIE NISZCZ.                                 DBAJ O ZWIERZĘTA – SZCZEGÓLNIE TE ZAGROŻONE. </a:t>
            </a:r>
            <a:endParaRPr sz="1900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 sz="1900" b="1">
                <a:latin typeface="Bookman Old Style"/>
                <a:ea typeface="Bookman Old Style"/>
                <a:cs typeface="Bookman Old Style"/>
                <a:sym typeface="Bookman Old Style"/>
              </a:rPr>
              <a:t>TO CZĘŚĆ UNII EUROPEJSKIEJ – BĄDŹ OTWARTY NA INNYCH!                          JESTEŚMY CZĘŚCIĄ WIELKIEJ RODZINY. </a:t>
            </a:r>
            <a:endParaRPr sz="1900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 sz="1900" b="1">
                <a:latin typeface="Bookman Old Style"/>
                <a:ea typeface="Bookman Old Style"/>
                <a:cs typeface="Bookman Old Style"/>
                <a:sym typeface="Bookman Old Style"/>
              </a:rPr>
              <a:t>TO TY I TWOJA RODZINA – DBAJĄC O SWOJE NAJBLIŻSZE OTOCZENIE,                 DBASZ O SWOJĄ OJCZYZNĘ!</a:t>
            </a:r>
            <a:endParaRPr sz="19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0"/>
          <p:cNvSpPr txBox="1">
            <a:spLocks noGrp="1"/>
          </p:cNvSpPr>
          <p:nvPr>
            <p:ph type="ctrTitle"/>
          </p:nvPr>
        </p:nvSpPr>
        <p:spPr>
          <a:xfrm rot="-180000">
            <a:off x="891201" y="662656"/>
            <a:ext cx="9755187" cy="276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Impact"/>
              <a:buNone/>
            </a:pPr>
            <a:r>
              <a:rPr lang="pl-PL"/>
              <a:t>POLSKA</a:t>
            </a:r>
            <a:endParaRPr/>
          </a:p>
        </p:txBody>
      </p:sp>
      <p:sp>
        <p:nvSpPr>
          <p:cNvPr id="408" name="Google Shape;408;p70"/>
          <p:cNvSpPr txBox="1">
            <a:spLocks noGrp="1"/>
          </p:cNvSpPr>
          <p:nvPr>
            <p:ph type="subTitle" idx="1"/>
          </p:nvPr>
        </p:nvSpPr>
        <p:spPr>
          <a:xfrm rot="-180000">
            <a:off x="983062" y="3505209"/>
            <a:ext cx="9755187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480"/>
              <a:buNone/>
            </a:pPr>
            <a:r>
              <a:rPr lang="pl-PL"/>
              <a:t>TO TY!</a:t>
            </a:r>
            <a:endParaRPr/>
          </a:p>
        </p:txBody>
      </p:sp>
      <p:sp>
        <p:nvSpPr>
          <p:cNvPr id="409" name="Google Shape;409;p70"/>
          <p:cNvSpPr txBox="1"/>
          <p:nvPr/>
        </p:nvSpPr>
        <p:spPr>
          <a:xfrm rot="-191883">
            <a:off x="5372079" y="4729224"/>
            <a:ext cx="5339916" cy="785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>
                <a:solidFill>
                  <a:srgbClr val="F3F3F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Dziękuję! </a:t>
            </a:r>
            <a:endParaRPr sz="3200" b="1">
              <a:solidFill>
                <a:srgbClr val="F3F3F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SYMBOLE NARODOWE</a:t>
            </a:r>
            <a:endParaRPr/>
          </a:p>
        </p:txBody>
      </p:sp>
      <p:pic>
        <p:nvPicPr>
          <p:cNvPr id="168" name="Google Shape;168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0410" y="1837765"/>
            <a:ext cx="3717979" cy="286836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69" name="Google Shape;16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4632" y="1732739"/>
            <a:ext cx="2527200" cy="29733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8150" y="449634"/>
            <a:ext cx="3009900" cy="42564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71" name="Google Shape;171;p9"/>
          <p:cNvSpPr txBox="1"/>
          <p:nvPr/>
        </p:nvSpPr>
        <p:spPr>
          <a:xfrm>
            <a:off x="1502150" y="4811050"/>
            <a:ext cx="17145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 b="1">
                <a:latin typeface="Bookman Old Style"/>
                <a:ea typeface="Bookman Old Style"/>
                <a:cs typeface="Bookman Old Style"/>
                <a:sym typeface="Bookman Old Style"/>
              </a:rPr>
              <a:t>FLAGA</a:t>
            </a:r>
            <a:endParaRPr sz="30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72" name="Google Shape;172;p9"/>
          <p:cNvSpPr txBox="1"/>
          <p:nvPr/>
        </p:nvSpPr>
        <p:spPr>
          <a:xfrm>
            <a:off x="5381025" y="4811050"/>
            <a:ext cx="17145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 b="1">
                <a:latin typeface="Bookman Old Style"/>
                <a:ea typeface="Bookman Old Style"/>
                <a:cs typeface="Bookman Old Style"/>
                <a:sym typeface="Bookman Old Style"/>
              </a:rPr>
              <a:t>GODŁO</a:t>
            </a:r>
            <a:endParaRPr sz="30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73" name="Google Shape;173;p9"/>
          <p:cNvSpPr txBox="1"/>
          <p:nvPr/>
        </p:nvSpPr>
        <p:spPr>
          <a:xfrm>
            <a:off x="9024950" y="4771300"/>
            <a:ext cx="14763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 b="1">
                <a:latin typeface="Bookman Old Style"/>
                <a:ea typeface="Bookman Old Style"/>
                <a:cs typeface="Bookman Old Style"/>
                <a:sym typeface="Bookman Old Style"/>
              </a:rPr>
              <a:t>HYMN</a:t>
            </a:r>
            <a:endParaRPr sz="30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/>
          <p:cNvSpPr txBox="1">
            <a:spLocks noGrp="1"/>
          </p:cNvSpPr>
          <p:nvPr>
            <p:ph type="title"/>
          </p:nvPr>
        </p:nvSpPr>
        <p:spPr>
          <a:xfrm>
            <a:off x="685801" y="446825"/>
            <a:ext cx="10394700" cy="11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FLAGA</a:t>
            </a:r>
            <a:endParaRPr/>
          </a:p>
        </p:txBody>
      </p:sp>
      <p:pic>
        <p:nvPicPr>
          <p:cNvPr id="179" name="Google Shape;179;p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59444" y="1670512"/>
            <a:ext cx="4333916" cy="334354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80" name="Google Shape;180;p10"/>
          <p:cNvSpPr txBox="1">
            <a:spLocks noGrp="1"/>
          </p:cNvSpPr>
          <p:nvPr>
            <p:ph type="body" idx="3"/>
          </p:nvPr>
        </p:nvSpPr>
        <p:spPr>
          <a:xfrm>
            <a:off x="6103905" y="924871"/>
            <a:ext cx="4864500" cy="6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160"/>
              <a:buNone/>
            </a:pPr>
            <a:r>
              <a:rPr lang="pl-PL" sz="3100"/>
              <a:t>SZLACHETNY KARMAZYN</a:t>
            </a:r>
            <a:endParaRPr sz="3100"/>
          </a:p>
        </p:txBody>
      </p:sp>
      <p:sp>
        <p:nvSpPr>
          <p:cNvPr id="181" name="Google Shape;181;p10"/>
          <p:cNvSpPr txBox="1">
            <a:spLocks noGrp="1"/>
          </p:cNvSpPr>
          <p:nvPr>
            <p:ph type="body" idx="4"/>
          </p:nvPr>
        </p:nvSpPr>
        <p:spPr>
          <a:xfrm>
            <a:off x="5718400" y="1843950"/>
            <a:ext cx="5635500" cy="3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20"/>
              <a:buNone/>
            </a:pPr>
            <a:r>
              <a:rPr lang="pl-PL" sz="1900" b="1">
                <a:latin typeface="Bookman Old Style"/>
                <a:ea typeface="Bookman Old Style"/>
                <a:cs typeface="Bookman Old Style"/>
                <a:sym typeface="Bookman Old Style"/>
              </a:rPr>
              <a:t>ZASTANAWIAŁEŚ SIĘ KIEDYŚ, DLACZEGO NASZA DZISIEJSZA NARODOWA FLAGA JEST WŁAŚNIE BIAŁO-CZERWONA? </a:t>
            </a:r>
            <a:endParaRPr sz="2200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20"/>
              <a:buNone/>
            </a:pPr>
            <a:r>
              <a:rPr lang="pl-PL" sz="1900" b="1">
                <a:latin typeface="Bookman Old Style"/>
                <a:ea typeface="Bookman Old Style"/>
                <a:cs typeface="Bookman Old Style"/>
                <a:sym typeface="Bookman Old Style"/>
              </a:rPr>
              <a:t>W CZASACH ŚREDNIOWIECZA KARMAZYN (CZYLI KOLOR CZERWONY) UZNAWANY BYŁ ZA NAJSZLACHETNIEJSZY. </a:t>
            </a:r>
            <a:endParaRPr sz="1900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20"/>
              <a:buNone/>
            </a:pPr>
            <a:r>
              <a:rPr lang="pl-PL" sz="1900" b="1">
                <a:latin typeface="Bookman Old Style"/>
                <a:ea typeface="Bookman Old Style"/>
                <a:cs typeface="Bookman Old Style"/>
                <a:sym typeface="Bookman Old Style"/>
              </a:rPr>
              <a:t>SYMBOLIZOWAŁ BOGACTWO,                    PONIEWAŻ BARWNIK KONIECZNY DO JEGO WYTWORZENIA BYŁ KOSZTOWNY. </a:t>
            </a:r>
            <a:endParaRPr sz="22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"/>
          <p:cNvSpPr txBox="1">
            <a:spLocks noGrp="1"/>
          </p:cNvSpPr>
          <p:nvPr>
            <p:ph type="title"/>
          </p:nvPr>
        </p:nvSpPr>
        <p:spPr>
          <a:xfrm>
            <a:off x="685800" y="539750"/>
            <a:ext cx="6345300" cy="7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mpact"/>
              <a:buNone/>
            </a:pPr>
            <a:r>
              <a:rPr lang="pl-PL"/>
              <a:t>GODŁO POLSKI</a:t>
            </a:r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body" idx="1"/>
          </p:nvPr>
        </p:nvSpPr>
        <p:spPr>
          <a:xfrm>
            <a:off x="685800" y="1689100"/>
            <a:ext cx="6345300" cy="3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pl-PL" sz="1900" b="1">
                <a:latin typeface="Bookman Old Style"/>
                <a:ea typeface="Bookman Old Style"/>
                <a:cs typeface="Bookman Old Style"/>
                <a:sym typeface="Bookman Old Style"/>
              </a:rPr>
              <a:t>PRZEDSTAWIA BIAŁEGO ORŁA W KORONIE            NA CZERWONYM TLE,                            ZWRÓCONEGO W PRAWĄ STRONĘ. </a:t>
            </a:r>
            <a:endParaRPr sz="1900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pl-PL" sz="1900" b="1">
                <a:latin typeface="Bookman Old Style"/>
                <a:ea typeface="Bookman Old Style"/>
                <a:cs typeface="Bookman Old Style"/>
                <a:sym typeface="Bookman Old Style"/>
              </a:rPr>
              <a:t>WIESZ NAPEWNO,                                            ŻE ORŁY – JAK TO PTAKI – NIE ZWYKŁY                NOSIĆ KORONY. </a:t>
            </a:r>
            <a:endParaRPr sz="1900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pl-PL" sz="1900" b="1">
                <a:latin typeface="Bookman Old Style"/>
                <a:ea typeface="Bookman Old Style"/>
                <a:cs typeface="Bookman Old Style"/>
                <a:sym typeface="Bookman Old Style"/>
              </a:rPr>
              <a:t>BYĆ MOŻE NIE WIESZ, ŻE ORZEŁ TO ŚREDNIOWIECZNY SYMBOL                              WŁADZY I SIŁY – Z TEGO POWODU BYŁ CZĘSTYM ATRYBUTEM WŁADCÓW.</a:t>
            </a:r>
            <a:endParaRPr sz="1900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</a:pPr>
            <a:endParaRPr sz="22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88" name="Google Shape;188;p1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523" r="14522"/>
          <a:stretch/>
        </p:blipFill>
        <p:spPr>
          <a:xfrm>
            <a:off x="7640638" y="347663"/>
            <a:ext cx="3598800" cy="50721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/>
          <p:cNvSpPr txBox="1">
            <a:spLocks noGrp="1"/>
          </p:cNvSpPr>
          <p:nvPr>
            <p:ph type="title"/>
          </p:nvPr>
        </p:nvSpPr>
        <p:spPr>
          <a:xfrm>
            <a:off x="292101" y="269810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WALUTĄ POLSKI JEST ZŁOTY</a:t>
            </a:r>
            <a:endParaRPr/>
          </a:p>
        </p:txBody>
      </p:sp>
      <p:pic>
        <p:nvPicPr>
          <p:cNvPr id="194" name="Google Shape;194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8827" y="1894740"/>
            <a:ext cx="5078684" cy="33115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6608" y="2911470"/>
            <a:ext cx="3560150" cy="195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83614">
            <a:off x="5993346" y="1427950"/>
            <a:ext cx="3589858" cy="176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63003">
            <a:off x="6272761" y="4220978"/>
            <a:ext cx="3384550" cy="1685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POLACY I JĘZYK POLSKI</a:t>
            </a:r>
            <a:endParaRPr/>
          </a:p>
        </p:txBody>
      </p:sp>
      <p:pic>
        <p:nvPicPr>
          <p:cNvPr id="203" name="Google Shape;203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1175" y="1843940"/>
            <a:ext cx="7327800" cy="40224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04" name="Google Shape;204;p7"/>
          <p:cNvSpPr txBox="1">
            <a:spLocks noGrp="1"/>
          </p:cNvSpPr>
          <p:nvPr>
            <p:ph type="body" idx="2"/>
          </p:nvPr>
        </p:nvSpPr>
        <p:spPr>
          <a:xfrm rot="-293">
            <a:off x="8064500" y="2165106"/>
            <a:ext cx="3519900" cy="25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sz="2300" b="1">
                <a:latin typeface="Bookman Old Style"/>
                <a:ea typeface="Bookman Old Style"/>
                <a:cs typeface="Bookman Old Style"/>
                <a:sym typeface="Bookman Old Style"/>
              </a:rPr>
              <a:t>MIESZKAŃCAMI POLSKI SĄ POLACY. </a:t>
            </a:r>
            <a:endParaRPr sz="2300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 sz="2300" b="1">
                <a:latin typeface="Bookman Old Style"/>
                <a:ea typeface="Bookman Old Style"/>
                <a:cs typeface="Bookman Old Style"/>
                <a:sym typeface="Bookman Old Style"/>
              </a:rPr>
              <a:t>W POLSCE MÓWIMY W JĘZYKU POLSKIM. </a:t>
            </a:r>
            <a:endParaRPr sz="2300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</a:pPr>
            <a:r>
              <a:rPr lang="pl-PL"/>
              <a:t>TAK, WARSZAWA TO – STOLICA POLSKI</a:t>
            </a:r>
            <a:endParaRPr/>
          </a:p>
        </p:txBody>
      </p:sp>
      <p:pic>
        <p:nvPicPr>
          <p:cNvPr id="223" name="Google Shape;22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372" y="1944778"/>
            <a:ext cx="4921497" cy="328609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24" name="Google Shape;22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6752" y="1837765"/>
            <a:ext cx="5250180" cy="350012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ydarzenie główne">
  <a:themeElements>
    <a:clrScheme name="Wydarzenie główne">
      <a:dk1>
        <a:srgbClr val="000000"/>
      </a:dk1>
      <a:lt1>
        <a:srgbClr val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687</Words>
  <PresentationFormat>Niestandardowy</PresentationFormat>
  <Paragraphs>96</Paragraphs>
  <Slides>35</Slides>
  <Notes>35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Wydarzenie główne</vt:lpstr>
      <vt:lpstr>POLSKA – NASZA OJCZYZNA</vt:lpstr>
      <vt:lpstr>POLSKA JEST CZĘŚCIĄ UNII EUROPEJSKIEJ</vt:lpstr>
      <vt:lpstr>A TO NASI SĄSIEDZI</vt:lpstr>
      <vt:lpstr>SYMBOLE NARODOWE</vt:lpstr>
      <vt:lpstr>FLAGA</vt:lpstr>
      <vt:lpstr>GODŁO POLSKI</vt:lpstr>
      <vt:lpstr>WALUTĄ POLSKI JEST ZŁOTY</vt:lpstr>
      <vt:lpstr>POLACY I JĘZYK POLSKI</vt:lpstr>
      <vt:lpstr>TAK, WARSZAWA TO – STOLICA POLSKI</vt:lpstr>
      <vt:lpstr>A TO WROCŁAW – MIASTO KRASNALI!</vt:lpstr>
      <vt:lpstr>KRAKÓW</vt:lpstr>
      <vt:lpstr>POZNAŃ</vt:lpstr>
      <vt:lpstr>GDAŃSK</vt:lpstr>
      <vt:lpstr>POLSKA</vt:lpstr>
      <vt:lpstr>TAK WYGLĄDA NASZE POLSKIE MORZE</vt:lpstr>
      <vt:lpstr>TAK WYGLĄDAJĄ NIZINY</vt:lpstr>
      <vt:lpstr>PIĘKNE DOLINY</vt:lpstr>
      <vt:lpstr>POJEZIERZA</vt:lpstr>
      <vt:lpstr>WYŻYNY</vt:lpstr>
      <vt:lpstr>TO NASZE POLSKIE GÓRY</vt:lpstr>
      <vt:lpstr>A TO WISŁA – NAJDŁUŻSZA POLSKA RZEKA</vt:lpstr>
      <vt:lpstr>POLSKA</vt:lpstr>
      <vt:lpstr>ORZEŁ BIELIK</vt:lpstr>
      <vt:lpstr>NIEDŹWIEDŹ BRUNATNY</vt:lpstr>
      <vt:lpstr>RYŚ</vt:lpstr>
      <vt:lpstr>ŻBIK</vt:lpstr>
      <vt:lpstr>WILK</vt:lpstr>
      <vt:lpstr>KOZICA TATRZAŃSKA</vt:lpstr>
      <vt:lpstr>ŻUBR</vt:lpstr>
      <vt:lpstr>ŚWISTAK TATRZAŃSKI</vt:lpstr>
      <vt:lpstr>GIL</vt:lpstr>
      <vt:lpstr>SMACZNEGO!</vt:lpstr>
      <vt:lpstr>POLSKIE STROJE LUDOWE</vt:lpstr>
      <vt:lpstr>POLSKA TO TY I TWOJA RODZINA</vt:lpstr>
      <vt:lpstr>POLSKA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POLSKA – NASZA OJCZYZNA</dc:title>
  <dc:creator>Monika Sobkowiak</dc:creator>
  <cp:lastModifiedBy>Joasia</cp:lastModifiedBy>
  <cp:revision>1</cp:revision>
  <dcterms:created xsi:type="dcterms:W3CDTF">2020-04-24T14:15:31Z</dcterms:created>
  <dcterms:modified xsi:type="dcterms:W3CDTF">2020-05-29T09:12:10Z</dcterms:modified>
</cp:coreProperties>
</file>