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61" r:id="rId5"/>
    <p:sldId id="264" r:id="rId6"/>
    <p:sldId id="265" r:id="rId7"/>
    <p:sldId id="270" r:id="rId8"/>
    <p:sldId id="266" r:id="rId9"/>
    <p:sldId id="271" r:id="rId10"/>
    <p:sldId id="267" r:id="rId11"/>
    <p:sldId id="272" r:id="rId12"/>
    <p:sldId id="268" r:id="rId13"/>
    <p:sldId id="273" r:id="rId14"/>
    <p:sldId id="269" r:id="rId15"/>
    <p:sldId id="274" r:id="rId16"/>
    <p:sldId id="292" r:id="rId17"/>
    <p:sldId id="293" r:id="rId18"/>
    <p:sldId id="284" r:id="rId19"/>
    <p:sldId id="276" r:id="rId20"/>
    <p:sldId id="277" r:id="rId21"/>
    <p:sldId id="278" r:id="rId22"/>
    <p:sldId id="279" r:id="rId23"/>
    <p:sldId id="280" r:id="rId24"/>
    <p:sldId id="281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767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2B974-ABA2-4C35-91D8-E8F4C7F64BC7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36E19-5C21-4A4E-AA17-0F681B6F373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6E19-5C21-4A4E-AA17-0F681B6F373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B948-1A1F-4701-A218-517ADB9D709D}" type="datetimeFigureOut">
              <a:rPr lang="pl-PL" smtClean="0"/>
              <a:pPr/>
              <a:t>2020-06-15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9445-6E29-4C90-8741-1809812819D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0070C0"/>
                </a:solidFill>
              </a:rPr>
              <a:t>CHORWACJA</a:t>
            </a:r>
            <a:endParaRPr lang="pl-PL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Flaga Chorwacji | Pobierz Darmowe Wektory, Zdjęcia i pliki P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96265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357430"/>
            <a:ext cx="8258204" cy="376873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Krawat pochodzi ze stroju noszonego przez członków XVII-wiecznej chorwackiej jednostki wojskowej, znanej jako "Chorwaci". Za panowania francuskiego króla Ludwika XIV, chorwaccy żołnierze, którzy zostali wcieleni do wojska w 1660 roku, </a:t>
            </a:r>
            <a:r>
              <a:rPr lang="pl-PL" b="1" dirty="0" smtClean="0"/>
              <a:t>nosili chusty zwane "</a:t>
            </a:r>
            <a:r>
              <a:rPr lang="pl-PL" b="1" dirty="0" err="1" smtClean="0"/>
              <a:t>tour</a:t>
            </a:r>
            <a:r>
              <a:rPr lang="pl-PL" b="1" dirty="0" smtClean="0"/>
              <a:t> de </a:t>
            </a:r>
            <a:r>
              <a:rPr lang="pl-PL" b="1" dirty="0" err="1" smtClean="0"/>
              <a:t>cou</a:t>
            </a:r>
            <a:r>
              <a:rPr lang="pl-PL" b="1" dirty="0" smtClean="0"/>
              <a:t>"</a:t>
            </a:r>
            <a:r>
              <a:rPr lang="pl-PL" dirty="0" smtClean="0"/>
              <a:t>. Ten zawiązany wokół szyi element tradycyjnego wojskowego rynsztunku wzbudził ciekawość i zachwyt Francuzów. To za ich sprawą oraz angielskiego króla Karola II, który w 1660 wrócił do Anglii z wygnania,</a:t>
            </a:r>
            <a:r>
              <a:rPr lang="pl-PL" b="1" dirty="0" smtClean="0"/>
              <a:t> "krawat" wszedł do kanonu męskiej mody.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642918"/>
            <a:ext cx="8329642" cy="5483245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rgbClr val="FF0000"/>
                </a:solidFill>
              </a:rPr>
              <a:t>WYNALEZIENIE KRAWATU</a:t>
            </a:r>
          </a:p>
          <a:p>
            <a:pPr algn="ctr"/>
            <a:endParaRPr lang="pl-PL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650" name="AutoShape 2" descr="Kto wymyślił krawat? | Obcasy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52" name="Picture 4" descr="Kto wymyślił krawat? | Obcasy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85728"/>
            <a:ext cx="7972452" cy="5853113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NAJKRÓTSZA KOLEJKA LINOWA ŚWIATA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58204" cy="4691063"/>
          </a:xfrm>
        </p:spPr>
        <p:txBody>
          <a:bodyPr/>
          <a:lstStyle/>
          <a:p>
            <a:endParaRPr lang="pl-PL" b="1" dirty="0" smtClean="0"/>
          </a:p>
          <a:p>
            <a:r>
              <a:rPr lang="pl-PL" sz="2800" dirty="0" smtClean="0"/>
              <a:t>W Zagrzebiu można odbyć przejażdżkę najkrótszą kolejką linową świata. Jest ona </a:t>
            </a:r>
            <a:r>
              <a:rPr lang="pl-PL" sz="2800" b="1" dirty="0" smtClean="0"/>
              <a:t>najstarszym środkiem transportu publicznego w stolicy Chorwacji </a:t>
            </a:r>
            <a:r>
              <a:rPr lang="pl-PL" sz="2800" dirty="0" smtClean="0"/>
              <a:t>(pochodzącym z końca XIX w.) i podlegającym ochronie zabytkiem. Łączy Dolne i Górne Miasto, jej długość wynosi zaledwie 66 m, co czyni ją najkrótszą tego typu kolejką na świecie.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6" name="Picture 4" descr="Wejściówki, bilety i wycieczki do: Kolejka linowa, Zagrz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73050"/>
            <a:ext cx="8258204" cy="5853113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,,KNEDLOWE DZWONY’’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-45720" y="1857364"/>
            <a:ext cx="45719" cy="4691063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14348" y="1859340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Pierwsze na świecie "knedlowe dzwony" dzwonią w Chorwacji od ponad 330 lat. Słynne dzwony kościelne w mieście Osijek biją regularnie w każdy piątek o godzinie 11 przed południem. Dla tamtejszych mieszkańców to sygnał, by rozpocząć przygotowania jednego z najbardziej popularnych dań w tym regionie Chorwacji - knedli. Jednak ta osobliwa funkcja kościelnych dzwonów nie była rzecz jasna zamierzeniem inicjatorów tej wyjątkowej tradycji.</a:t>
            </a:r>
            <a:endParaRPr lang="pl-PL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,,KNEDLOWE DZWONY’’ W MIEŚCIE OSIJEK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9698" name="AutoShape 2" descr="Chorwacja - nieznane ciekawostki o Chorwacji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0" name="AutoShape 4" descr="Chorwacja - nieznane ciekawostki o Chorwacji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2" name="AutoShape 6" descr="Chorwacja - nieznane ciekawostki o Chorwacji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704" name="Picture 8" descr="Chorwacja - nieznane ciekawostki o Chorwacji - Podróż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42928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00B0F0"/>
                </a:solidFill>
              </a:rPr>
              <a:t>IRYS-</a:t>
            </a:r>
          </a:p>
          <a:p>
            <a:pPr algn="ctr"/>
            <a:r>
              <a:rPr lang="pl-PL" sz="4000" dirty="0" smtClean="0">
                <a:solidFill>
                  <a:srgbClr val="00B0F0"/>
                </a:solidFill>
              </a:rPr>
              <a:t>NARODOWY KWIAT </a:t>
            </a:r>
          </a:p>
          <a:p>
            <a:pPr algn="ctr"/>
            <a:r>
              <a:rPr lang="pl-PL" sz="4000" dirty="0" smtClean="0">
                <a:solidFill>
                  <a:srgbClr val="00B0F0"/>
                </a:solidFill>
              </a:rPr>
              <a:t>CHORWACJI</a:t>
            </a:r>
            <a:endParaRPr lang="pl-PL" sz="4000" dirty="0">
              <a:solidFill>
                <a:srgbClr val="00B0F0"/>
              </a:solidFill>
            </a:endParaRPr>
          </a:p>
        </p:txBody>
      </p:sp>
      <p:pic>
        <p:nvPicPr>
          <p:cNvPr id="46082" name="Picture 2" descr="Podróże - Ciekawe miejsca w Polsce i na świecie - Podroze.se.pl"/>
          <p:cNvPicPr>
            <a:picLocks noChangeAspect="1" noChangeArrowheads="1"/>
          </p:cNvPicPr>
          <p:nvPr/>
        </p:nvPicPr>
        <p:blipFill>
          <a:blip r:embed="rId2"/>
          <a:srcRect l="24000" t="-39000"/>
          <a:stretch>
            <a:fillRect/>
          </a:stretch>
        </p:blipFill>
        <p:spPr bwMode="auto">
          <a:xfrm>
            <a:off x="3500430" y="-428652"/>
            <a:ext cx="542923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DALMATYŃCZYK – </a:t>
            </a:r>
            <a:r>
              <a:rPr lang="pl-PL" b="0" dirty="0" smtClean="0">
                <a:solidFill>
                  <a:srgbClr val="00B0F0"/>
                </a:solidFill>
              </a:rPr>
              <a:t>RASA PSA HODOWANA W CHORWACJI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Wspomniana powyżej rasa psów to oczywiście Dalmatyńczyki. To właśnie od Dalmacji pochodzi nazwa rasa pięknych, białych psów z licznymi czarnymi </a:t>
            </a:r>
            <a:r>
              <a:rPr lang="pl-PL" sz="2400" dirty="0" smtClean="0"/>
              <a:t>łatkami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7106" name="Picture 2" descr="Dalmatyńczyk | wszystko o rasie w Magazynie o zwierzętach zoo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42"/>
            <a:ext cx="557216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85728"/>
            <a:ext cx="8258204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9600" dirty="0" smtClean="0">
                <a:solidFill>
                  <a:srgbClr val="00B0F0"/>
                </a:solidFill>
              </a:rPr>
              <a:t>NAJWIĘKSZE ATRAKCJE CHORWACJI</a:t>
            </a:r>
            <a:endParaRPr lang="pl-PL" sz="9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DUBROWNIK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sz="1500" dirty="0" smtClean="0"/>
              <a:t>O Dubrowniku mówi się – Perła Adriatyku, uważany jest też za </a:t>
            </a:r>
            <a:r>
              <a:rPr lang="pl-PL" sz="1500" b="1" dirty="0" smtClean="0"/>
              <a:t>najpiękniejsze miasto na świecie, m.in. za sprawą Starego Miasta.</a:t>
            </a:r>
            <a:r>
              <a:rPr lang="pl-PL" sz="1500" dirty="0" smtClean="0"/>
              <a:t> Wąskie, kamienne uliczki pną się do góry, to znów opadają. Latem przyjemnie schować się w cieniu </a:t>
            </a:r>
            <a:r>
              <a:rPr lang="pl-PL" sz="1500" dirty="0" err="1" smtClean="0"/>
              <a:t>kamiec</a:t>
            </a:r>
            <a:r>
              <a:rPr lang="pl-PL" sz="1500" dirty="0" smtClean="0"/>
              <a:t> przez słońcem, pooglądać drewniane okiennice na tle suszącego się prania – oprócz zabytków stanowi to największy urok tego miejsca. Sama Starówka otocza jest murami obronnymi, dlatego największe wrażenie robi jego widok z lotu ptaka, ukazujący mury, niebieską wodę i pomarańczowe dachy. </a:t>
            </a:r>
            <a:r>
              <a:rPr lang="pl-PL" sz="1500" b="1" dirty="0" smtClean="0"/>
              <a:t>Znajdziecie tu wiele ciekawej architektury</a:t>
            </a:r>
            <a:r>
              <a:rPr lang="pl-PL" sz="1500" dirty="0" smtClean="0"/>
              <a:t> – między innymi Wielką Fontannę Onufrego, Klasztor Świętej Klary z XV wieku, Kościół Świętego Zbawiciela z okresu renesansu, Pałac </a:t>
            </a:r>
            <a:r>
              <a:rPr lang="pl-PL" sz="1500" dirty="0" err="1" smtClean="0"/>
              <a:t>Sponza</a:t>
            </a:r>
            <a:r>
              <a:rPr lang="pl-PL" sz="1500" dirty="0" smtClean="0"/>
              <a:t>, Pałac Wielkiej Rady, cerkiew, kościoły i meczet. Warto wybrać się na spacer po murach, by dodatkowo podziwiać morze i kamienice o intensywnie czerwonych dachach</a:t>
            </a:r>
            <a:r>
              <a:rPr lang="pl-PL" dirty="0" smtClean="0"/>
              <a:t>. </a:t>
            </a:r>
            <a:endParaRPr lang="pl-PL" dirty="0"/>
          </a:p>
        </p:txBody>
      </p:sp>
      <p:pic>
        <p:nvPicPr>
          <p:cNvPr id="1026" name="Picture 2" descr="SONDAŻ: Najpiękniejsze stare miasto na świec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572164" cy="6138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Chorwacja</a:t>
            </a:r>
            <a:r>
              <a:rPr lang="pl-PL" dirty="0" smtClean="0"/>
              <a:t> – państwo leżące nad Morzem Adriatyckim i graniczące od południa z Bośnią i Hercegowiną oraz Czarnogórą, od wschodu z Serbią oraz Węgrami i Słowenią od północy. Od południowego zachodu ma dostęp do Morza Adriatyckiego. </a:t>
            </a:r>
            <a:endParaRPr lang="pl-PL" dirty="0"/>
          </a:p>
        </p:txBody>
      </p:sp>
      <p:pic>
        <p:nvPicPr>
          <p:cNvPr id="17410" name="Picture 2" descr="CHORWACJA - Encyklopedia w INTERIA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99"/>
            <a:ext cx="47625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SRARE MIASTO W TROGIRU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sz="1600" dirty="0" smtClean="0"/>
              <a:t>Nie mniej okazała jest starówka położona w mieście Trogiru – położona na wyspie, z lądem połączona tylko jednym mostem. Stanowi piękny przykład średniowiecznego układu ulic i budynków. Warto tu zobaczyć Katedrę Świętego Wawrzyńca, romańsko-gotycki ratusz, kościół św. Barbary z przełomu IX i X wieku. W mieście znajdziecie też urokliwe wąskie uliczki oraz promenadę przystrojoną palmami. Po zwiedzaniu, kilkaset metrów dalej, można odpocząć na jednej z typowych chorwackich plaż. Do tej na wyspie </a:t>
            </a:r>
            <a:r>
              <a:rPr lang="pl-PL" sz="1600" dirty="0" err="1" smtClean="0"/>
              <a:t>Ciovo</a:t>
            </a:r>
            <a:r>
              <a:rPr lang="pl-PL" sz="1600" dirty="0" smtClean="0"/>
              <a:t> zejdziecie przez most przy Starówce. 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3794" name="Picture 2" descr="stare miasto, ratusz, Trogir, Chorw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50072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PAŁAC DIOKLECJANA W SPLICIE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sz="1800" dirty="0" smtClean="0"/>
              <a:t>Pałac to zbyt mało powiedziane, to zespół budowli, które dały początek miastu. </a:t>
            </a:r>
            <a:r>
              <a:rPr lang="pl-PL" sz="1800" b="1" dirty="0" smtClean="0"/>
              <a:t>Monumentalne mury z najlepszych marmurów </a:t>
            </a:r>
            <a:r>
              <a:rPr lang="pl-PL" sz="1800" dirty="0" smtClean="0"/>
              <a:t>wzniesiono w latach 295 – 305 dla cesarza Dioklecjana.</a:t>
            </a:r>
            <a:r>
              <a:rPr lang="pl-PL" sz="1800" b="1" dirty="0" smtClean="0"/>
              <a:t> </a:t>
            </a:r>
            <a:r>
              <a:rPr lang="pl-PL" sz="1800" dirty="0" smtClean="0"/>
              <a:t>Niestety, dziś z rzymskiego pałacu zostały jedynie mury, wewnętrzny dziedziniec i mauzoleum cesarza przebudowane na katedrę. Ale i tak warto je zwiedzić je wraz z otaczającą pałac Starówką, bo wciąż robią wrażenie</a:t>
            </a:r>
            <a:r>
              <a:rPr lang="pl-PL" dirty="0" smtClean="0"/>
              <a:t>. </a:t>
            </a:r>
            <a:endParaRPr lang="pl-PL" dirty="0"/>
          </a:p>
        </p:txBody>
      </p:sp>
      <p:pic>
        <p:nvPicPr>
          <p:cNvPr id="34820" name="Picture 4" descr="Pałac Dioklecjana w Splicie, ruiny, III/IV w | Architektura, Ruin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50072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BAZYLIKA EUFRAZJUSZA W PORECU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sz="1800" b="1" dirty="0" smtClean="0"/>
              <a:t>To jedna z najsłynniejszych budowli w stylu bizantyjskim. </a:t>
            </a:r>
            <a:r>
              <a:rPr lang="pl-PL" sz="1800" dirty="0" smtClean="0"/>
              <a:t>W VI wieku rozbudowano ją dodając atrium, baptysterium, dzwonnicę i lapidarium. Wnętrze jest bogato zdobione kolorowymi mozaikami, co robi ogromne wrażenie. Ciekawostką jest, że część z nich przeniesiona została ze świątyń pogańskich. W bazylice znajdują się też złożone w 1354 roku relikwie św. Maura, opiekuna miasta. 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35844" name="Picture 4" descr="Bazylika Eufrazjusza w Poreču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28"/>
            <a:ext cx="542928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PARK NARODOWY JEZIOR PLITWICKICH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600" dirty="0" smtClean="0"/>
              <a:t>Park Narodowy Jezior Plitwickich znajdziecie w samym centrum Chorwacji. Malowniczo położona dolina składa się z 16 jezior krasowych połączonych ze sobą wodospadami z krystalicznie czystą wodą. Są też wodospady – słynny 78-metrowy wodospad </a:t>
            </a:r>
            <a:r>
              <a:rPr lang="pl-PL" sz="1600" dirty="0" err="1" smtClean="0"/>
              <a:t>Veliki</a:t>
            </a:r>
            <a:r>
              <a:rPr lang="pl-PL" sz="1600" dirty="0" smtClean="0"/>
              <a:t> Spad, a oprócz niego jeszcze sto mniejszych. Wraz z turkusowymi jeziorkami  wspaniale prezentują się na tle bujnej, zielonej przyrody z ponad setką gatunków roślin, i dzikimi zwierzętami z niedźwiedziami na czele. Po terenie Jezior Plitwickich chodzi specjalnie wyznaczonymi ścieżkami, co zajmuje od 2 do nawet 8 godzin.</a:t>
            </a:r>
            <a:endParaRPr lang="pl-PL" sz="1600" dirty="0"/>
          </a:p>
        </p:txBody>
      </p:sp>
      <p:pic>
        <p:nvPicPr>
          <p:cNvPr id="36866" name="Picture 2" descr="Park Narodowy Jezior Plitwickich obniża ceny biletów na swoje 70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50072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KATEDRA ŚW. JAKUBA W SZYBENIKU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 smtClean="0"/>
              <a:t>To jedyny na świecie kościół zbudowany z samego kamienia bez użycia łączeń. </a:t>
            </a:r>
            <a:r>
              <a:rPr lang="pl-PL" dirty="0" smtClean="0"/>
              <a:t>Jego budowa trwała ponad 100 lat.  Surowe wnętrze zachwyca bogatymi zdobieniami w postaci 74 rzeźb, przedstawiających prawdopodobnie słynnych mieszkańców miasta. Znajdują się tu też piękny ołtarz,  oraz mistrzowskie sklepienia. Wejście zdobią wizerunki Chrystusa i dwunastu apostołów. Warto przyjechać do </a:t>
            </a:r>
            <a:r>
              <a:rPr lang="pl-PL" dirty="0" err="1" smtClean="0"/>
              <a:t>Szybenika</a:t>
            </a:r>
            <a:r>
              <a:rPr lang="pl-PL" dirty="0" smtClean="0"/>
              <a:t> także dlatego, że jest </a:t>
            </a:r>
            <a:r>
              <a:rPr lang="pl-PL" b="1" dirty="0" smtClean="0"/>
              <a:t>najstarszym miastem rodowym Chorwatów</a:t>
            </a:r>
            <a:r>
              <a:rPr lang="pl-PL" dirty="0" smtClean="0"/>
              <a:t>, a do tego bardzo malowniczym – z dużą ilością zabytków i wąskimi uliczkami, biegnącymi między domami z wapienia z charakterystyczną czerwoną dachówką. </a:t>
            </a:r>
            <a:endParaRPr lang="pl-PL" dirty="0"/>
          </a:p>
        </p:txBody>
      </p:sp>
      <p:pic>
        <p:nvPicPr>
          <p:cNvPr id="37890" name="Picture 2" descr="Wejściówki, bilety i wycieczki do: Katedra Sw. Jakuba w Szybeniku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50072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4013206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00B0F0"/>
                </a:solidFill>
              </a:rPr>
              <a:t>PRZYSMAKI KUCHNI CHORWACKIEJ</a:t>
            </a:r>
            <a:endParaRPr lang="pl-PL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73050"/>
            <a:ext cx="8472518" cy="5853113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C00000"/>
                </a:solidFill>
              </a:rPr>
              <a:t>Kuchnia chorwacka jest bardzo różnorodna i łączy wiele tradycji kulinarnych</a:t>
            </a:r>
          </a:p>
          <a:p>
            <a:pPr algn="ctr"/>
            <a:r>
              <a:rPr lang="pl-PL" sz="4000" dirty="0" smtClean="0">
                <a:solidFill>
                  <a:srgbClr val="00B0F0"/>
                </a:solidFill>
              </a:rPr>
              <a:t>Podstawą większości przepisów są lokalne produkty: świeże ryby oraz owoce morza, przepyszne owoce i warzywa oraz oliwa, która w większości chorwackich dań zdecydowanie wysuwa się na pierwsze miejsce</a:t>
            </a:r>
          </a:p>
          <a:p>
            <a:endParaRPr lang="pl-PL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Warto spróbować najważniejszego dla tego regionu przysmaku – to </a:t>
            </a:r>
            <a:r>
              <a:rPr lang="pl-PL" sz="2000" dirty="0" err="1" smtClean="0">
                <a:solidFill>
                  <a:srgbClr val="FF0000"/>
                </a:solidFill>
              </a:rPr>
              <a:t>slavonski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kulen</a:t>
            </a:r>
            <a:r>
              <a:rPr lang="pl-PL" sz="2000" dirty="0" smtClean="0">
                <a:solidFill>
                  <a:srgbClr val="FF0000"/>
                </a:solidFill>
              </a:rPr>
              <a:t>. </a:t>
            </a:r>
            <a:r>
              <a:rPr lang="pl-PL" sz="2000" dirty="0" err="1" smtClean="0">
                <a:solidFill>
                  <a:srgbClr val="FF0000"/>
                </a:solidFill>
              </a:rPr>
              <a:t>Kulen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to wędzona wędlina produkowana z mielonej wieprzowiny, przyprawiana ostrą papryką i czosnkiem. Ten prawdziwy rarytas jest przez kilka miesięcy wędzony, a przez następne miesiące "dojrzewa" i nabiera charakterystycznego aromatu i specyficznego smaku. </a:t>
            </a:r>
            <a:endParaRPr lang="pl-PL" sz="2000" dirty="0"/>
          </a:p>
        </p:txBody>
      </p:sp>
      <p:pic>
        <p:nvPicPr>
          <p:cNvPr id="1026" name="Picture 2" descr="Kulen i kulenova se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290"/>
            <a:ext cx="542928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 </a:t>
            </a:r>
            <a:r>
              <a:rPr lang="pl-PL" sz="2800" b="1" dirty="0" smtClean="0">
                <a:solidFill>
                  <a:srgbClr val="FF0000"/>
                </a:solidFill>
              </a:rPr>
              <a:t>Makaron </a:t>
            </a:r>
            <a:r>
              <a:rPr lang="pl-PL" sz="2800" b="1" dirty="0" err="1" smtClean="0">
                <a:solidFill>
                  <a:srgbClr val="FF0000"/>
                </a:solidFill>
              </a:rPr>
              <a:t>fuži</a:t>
            </a:r>
            <a:r>
              <a:rPr lang="pl-PL" sz="2800" dirty="0" smtClean="0"/>
              <a:t> jest jednym z lokalnych specjałów, często także podawany z gulaszem z dziczyzny lub z fantastycznymi truflami istryjskimi. No właśnie, </a:t>
            </a:r>
            <a:r>
              <a:rPr lang="pl-PL" sz="2800" b="1" dirty="0" smtClean="0"/>
              <a:t>trufle</a:t>
            </a:r>
            <a:r>
              <a:rPr lang="pl-PL" sz="2800" dirty="0" smtClean="0"/>
              <a:t>, które spotkamy tylko tutaj. Różne gatunki, najszlachetniejsze i z najwyższej półki. </a:t>
            </a:r>
            <a:endParaRPr lang="pl-PL" sz="2800" dirty="0"/>
          </a:p>
        </p:txBody>
      </p:sp>
      <p:pic>
        <p:nvPicPr>
          <p:cNvPr id="40962" name="Picture 2" descr="Tartufata, 130 g Trufle Skl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28"/>
            <a:ext cx="550072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 </a:t>
            </a:r>
            <a:r>
              <a:rPr lang="pl-PL" sz="3600" b="1" dirty="0" smtClean="0">
                <a:solidFill>
                  <a:srgbClr val="FF0000"/>
                </a:solidFill>
              </a:rPr>
              <a:t> Krewetki</a:t>
            </a:r>
            <a:r>
              <a:rPr lang="pl-PL" sz="3600" dirty="0" smtClean="0"/>
              <a:t>, </a:t>
            </a:r>
            <a:r>
              <a:rPr lang="pl-PL" sz="3200" dirty="0" smtClean="0"/>
              <a:t>które są największe i najsmaczniejsze w całym Adriatyku.</a:t>
            </a:r>
            <a:endParaRPr lang="pl-PL" sz="3200" dirty="0"/>
          </a:p>
        </p:txBody>
      </p:sp>
      <p:pic>
        <p:nvPicPr>
          <p:cNvPr id="41986" name="Picture 2" descr="Alergia na krewetki – jakie są jej charakterystyczne objawy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535785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1429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Stolicą Chorwacji jest </a:t>
            </a:r>
            <a:r>
              <a:rPr lang="pl-PL" b="1" dirty="0" smtClean="0">
                <a:solidFill>
                  <a:srgbClr val="0070C0"/>
                </a:solidFill>
              </a:rPr>
              <a:t>ZAGRZEB</a:t>
            </a:r>
            <a:r>
              <a:rPr lang="pl-PL" b="1" dirty="0" smtClean="0"/>
              <a:t>. To prawie że milionowe miasto położone jest nad brzegami Sawy, niedaleko Słowenii. Oprócz licznych placów, których strzegą wieże kościołów lub monumenty ważnych postaci, stolica Chorwacji ma wiele kawiarnianych zaułków i klubowych dzielnic. </a:t>
            </a:r>
            <a:endParaRPr lang="pl-PL" dirty="0"/>
          </a:p>
        </p:txBody>
      </p:sp>
      <p:pic>
        <p:nvPicPr>
          <p:cNvPr id="18434" name="Picture 2" descr="Chorwacja stolica - z wizytą w Zagrzebi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707236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28860" y="2143117"/>
            <a:ext cx="5929354" cy="47148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0034" y="642918"/>
            <a:ext cx="3008313" cy="5268955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00B0F0"/>
                </a:solidFill>
              </a:rPr>
              <a:t>      CZARNE RISOTTO </a:t>
            </a:r>
            <a:r>
              <a:rPr lang="pl-PL" sz="2400" dirty="0" smtClean="0"/>
              <a:t>– CHARAKTERYSTYCZNA POTRAWA CHORWACKA</a:t>
            </a:r>
            <a:endParaRPr lang="pl-PL" sz="2400" dirty="0"/>
          </a:p>
        </p:txBody>
      </p:sp>
      <p:pic>
        <p:nvPicPr>
          <p:cNvPr id="43010" name="Picture 2" descr="5 potraw, które (niekoniecznie) musisz spróbować będąc w Chorwa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24"/>
            <a:ext cx="8048628" cy="450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3013074"/>
          </a:xfrm>
        </p:spPr>
        <p:txBody>
          <a:bodyPr>
            <a:normAutofit/>
          </a:bodyPr>
          <a:lstStyle/>
          <a:p>
            <a:pPr algn="ctr"/>
            <a:r>
              <a:rPr lang="pl-PL" sz="5400" b="0" dirty="0" smtClean="0">
                <a:solidFill>
                  <a:srgbClr val="00B0F0"/>
                </a:solidFill>
              </a:rPr>
              <a:t>KONIEC</a:t>
            </a:r>
            <a:endParaRPr lang="pl-PL" sz="54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</a:rPr>
              <a:t>FLAGA CHORWACJI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dirty="0" smtClean="0"/>
              <a:t>Flaga Chorwacji jest prostokątem podzielonym na trzy poziome pasy w  kolorach: czerwonym, białym i niebieskim. W centrum znajduje się herb Chorwacji.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Idąc za przykładem innych narodów słowiańskich, Chorwaci wprowadzili w 1848 roku flagę o trzech poziomych pasach – czerwonym, białym, niebieskim. Kiedy Chorwacja proklamowała niepodległość w 1941 roku, herb państwowy umieszczono w centrum flagi. Korona, wieńcząca tarczę obecnego herbu, uformowana jest z tarcz pięciu historycznych herbów części składowych republiki (od lewej wizualnej: najstarszy herb Królestwa Chorwacji, Republiki Dubrownika, Dalmacji, Istrii i Sławonii. Flaga ostatecznie została przyjęta 22 grudnia 1990 roku.</a:t>
            </a:r>
            <a:endParaRPr lang="pl-PL" dirty="0"/>
          </a:p>
        </p:txBody>
      </p:sp>
      <p:pic>
        <p:nvPicPr>
          <p:cNvPr id="20482" name="Picture 2" descr="C:\Users\Roman\Desktop\f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66194"/>
            <a:ext cx="3857651" cy="2363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273050"/>
            <a:ext cx="8115328" cy="5799155"/>
          </a:xfrm>
        </p:spPr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6000" dirty="0" smtClean="0">
                <a:solidFill>
                  <a:srgbClr val="00B0F0"/>
                </a:solidFill>
              </a:rPr>
              <a:t>CIEKAWOSTKI O CHORWACJI</a:t>
            </a:r>
            <a:endParaRPr lang="pl-PL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785926"/>
            <a:ext cx="7858180" cy="4340237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W Chorwacji znajduje się najwęższa ulica świata - "</a:t>
            </a:r>
            <a:r>
              <a:rPr lang="pl-PL" b="1" dirty="0" err="1" smtClean="0"/>
              <a:t>Klančić</a:t>
            </a:r>
            <a:r>
              <a:rPr lang="pl-PL" dirty="0" smtClean="0"/>
              <a:t>" w miejscowości </a:t>
            </a:r>
            <a:r>
              <a:rPr lang="pl-PL" dirty="0" err="1" smtClean="0"/>
              <a:t>Vrbnik</a:t>
            </a:r>
            <a:r>
              <a:rPr lang="pl-PL" dirty="0" smtClean="0"/>
              <a:t> na wyspie Krk. W najwęższym miejscu ma ona zaledwie 40 centymetrów szerokości! Ci, którzy są wystarczająco odważni i drobni, by się tamtędy przecisnąć, mogą swój wyczyn nagrodzić kieliszkiem  słynnego wina.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14348" y="428604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FF0000"/>
                </a:solidFill>
              </a:rPr>
              <a:t>NAJWĘŻSZA ULICA ŚWIATA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2050" name="AutoShape 2" descr="Vrb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Vrb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73050"/>
            <a:ext cx="8258204" cy="585311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           </a:t>
            </a:r>
            <a:r>
              <a:rPr lang="pl-PL" dirty="0" smtClean="0">
                <a:solidFill>
                  <a:srgbClr val="FF0000"/>
                </a:solidFill>
              </a:rPr>
              <a:t>NAJWĘŻSZA ULICA ŚWIATA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FF0000"/>
                </a:solidFill>
              </a:rPr>
              <a:t>NAJWĘŻSZA ULICA ŚWIATA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Najwęższa ulica świata i nurkowanie we Vrbnik - Strefa Turysty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2968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0" dirty="0" smtClean="0">
                <a:solidFill>
                  <a:srgbClr val="FF0000"/>
                </a:solidFill>
              </a:rPr>
              <a:t/>
            </a:r>
            <a:br>
              <a:rPr lang="pl-PL" sz="4400" b="0" dirty="0" smtClean="0">
                <a:solidFill>
                  <a:srgbClr val="FF0000"/>
                </a:solidFill>
              </a:rPr>
            </a:br>
            <a:endParaRPr lang="pl-PL" sz="4400" b="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285992"/>
            <a:ext cx="8186766" cy="3840171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Pierwszy spadochron został skonstruowany przez chorwackiego wynalazcę Fausta </a:t>
            </a:r>
            <a:r>
              <a:rPr lang="pl-PL" dirty="0" err="1" smtClean="0"/>
              <a:t>Vrančicia</a:t>
            </a:r>
            <a:r>
              <a:rPr lang="pl-PL" dirty="0" smtClean="0"/>
              <a:t>. Choć możliwe, że Leonardo Da Vinci mógł stworzyć koncepcję spadochronu w swoich XV-wiecznych szkicach, jednak to właśnie </a:t>
            </a:r>
            <a:r>
              <a:rPr lang="pl-PL" dirty="0" err="1" smtClean="0"/>
              <a:t>Vrančicia</a:t>
            </a:r>
            <a:r>
              <a:rPr lang="pl-PL" dirty="0" smtClean="0"/>
              <a:t> uważa się za pierwszego, który </a:t>
            </a:r>
            <a:r>
              <a:rPr lang="pl-PL" b="1" dirty="0" smtClean="0"/>
              <a:t>nie tylko opracował, ale i przetestował swój wynalazek, skacząc z nim z wieży w Wenecji w 1617 roku.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186766" cy="469106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FF0000"/>
                </a:solidFill>
              </a:rPr>
              <a:t>PIERWSZY SPADOCHRON</a:t>
            </a:r>
            <a:endParaRPr lang="pl-PL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rgbClr val="FF0000"/>
                </a:solidFill>
              </a:rPr>
              <a:t>PIERWSZY SPADOCHRON</a:t>
            </a:r>
            <a:endParaRPr lang="pl-PL" sz="44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PIERWSZY SPADOCHRON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PIERWSZY SPADOCHRON</a:t>
            </a: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Latać Na Spadochronie. Chorwacja Zdjęcie Stock - Obraz złożonej z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465</Words>
  <Application>Microsoft Office PowerPoint</Application>
  <PresentationFormat>Pokaz na ekranie (4:3)</PresentationFormat>
  <Paragraphs>57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CHORWACJA</vt:lpstr>
      <vt:lpstr>Slajd 2</vt:lpstr>
      <vt:lpstr>Slajd 3</vt:lpstr>
      <vt:lpstr>FLAGA CHORWACJI</vt:lpstr>
      <vt:lpstr>Slajd 5</vt:lpstr>
      <vt:lpstr>Slajd 6</vt:lpstr>
      <vt:lpstr>Slajd 7</vt:lpstr>
      <vt:lpstr> </vt:lpstr>
      <vt:lpstr>PIERWSZY SPADOCHRON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DALMATYŃCZYK – RASA PSA HODOWANA W CHORWACJI</vt:lpstr>
      <vt:lpstr>Slajd 18</vt:lpstr>
      <vt:lpstr>DUBROWNIK</vt:lpstr>
      <vt:lpstr>SRARE MIASTO W TROGIRU</vt:lpstr>
      <vt:lpstr>PAŁAC DIOKLECJANA W SPLICIE</vt:lpstr>
      <vt:lpstr>BAZYLIKA EUFRAZJUSZA W PORECU</vt:lpstr>
      <vt:lpstr>PARK NARODOWY JEZIOR PLITWICKICH</vt:lpstr>
      <vt:lpstr>KATEDRA ŚW. JAKUBA W SZYBENIKU</vt:lpstr>
      <vt:lpstr>PRZYSMAKI KUCHNI CHORWACKIEJ</vt:lpstr>
      <vt:lpstr>Slajd 26</vt:lpstr>
      <vt:lpstr>Slajd 27</vt:lpstr>
      <vt:lpstr>Slajd 28</vt:lpstr>
      <vt:lpstr>Slajd 29</vt:lpstr>
      <vt:lpstr>Slajd 30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Chorwacja</dc:title>
  <dc:creator>Roman</dc:creator>
  <cp:lastModifiedBy>Roman</cp:lastModifiedBy>
  <cp:revision>20</cp:revision>
  <dcterms:created xsi:type="dcterms:W3CDTF">2020-05-21T06:26:32Z</dcterms:created>
  <dcterms:modified xsi:type="dcterms:W3CDTF">2020-06-15T14:11:18Z</dcterms:modified>
</cp:coreProperties>
</file>