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DFF9-8A94-4A9F-87FB-63D35E8348BA}" type="datetimeFigureOut">
              <a:rPr lang="pl-PL" smtClean="0"/>
              <a:pPr/>
              <a:t>2020-04-04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D487-1E55-4A3E-9E16-671126A490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DFF9-8A94-4A9F-87FB-63D35E8348BA}" type="datetimeFigureOut">
              <a:rPr lang="pl-PL" smtClean="0"/>
              <a:pPr/>
              <a:t>2020-04-04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D487-1E55-4A3E-9E16-671126A490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DFF9-8A94-4A9F-87FB-63D35E8348BA}" type="datetimeFigureOut">
              <a:rPr lang="pl-PL" smtClean="0"/>
              <a:pPr/>
              <a:t>2020-04-04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D487-1E55-4A3E-9E16-671126A490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DFF9-8A94-4A9F-87FB-63D35E8348BA}" type="datetimeFigureOut">
              <a:rPr lang="pl-PL" smtClean="0"/>
              <a:pPr/>
              <a:t>2020-04-04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D487-1E55-4A3E-9E16-671126A490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DFF9-8A94-4A9F-87FB-63D35E8348BA}" type="datetimeFigureOut">
              <a:rPr lang="pl-PL" smtClean="0"/>
              <a:pPr/>
              <a:t>2020-04-04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D487-1E55-4A3E-9E16-671126A490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DFF9-8A94-4A9F-87FB-63D35E8348BA}" type="datetimeFigureOut">
              <a:rPr lang="pl-PL" smtClean="0"/>
              <a:pPr/>
              <a:t>2020-04-04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D487-1E55-4A3E-9E16-671126A490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DFF9-8A94-4A9F-87FB-63D35E8348BA}" type="datetimeFigureOut">
              <a:rPr lang="pl-PL" smtClean="0"/>
              <a:pPr/>
              <a:t>2020-04-04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D487-1E55-4A3E-9E16-671126A490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DFF9-8A94-4A9F-87FB-63D35E8348BA}" type="datetimeFigureOut">
              <a:rPr lang="pl-PL" smtClean="0"/>
              <a:pPr/>
              <a:t>2020-04-04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D487-1E55-4A3E-9E16-671126A490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DFF9-8A94-4A9F-87FB-63D35E8348BA}" type="datetimeFigureOut">
              <a:rPr lang="pl-PL" smtClean="0"/>
              <a:pPr/>
              <a:t>2020-04-04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D487-1E55-4A3E-9E16-671126A490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DFF9-8A94-4A9F-87FB-63D35E8348BA}" type="datetimeFigureOut">
              <a:rPr lang="pl-PL" smtClean="0"/>
              <a:pPr/>
              <a:t>2020-04-04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D487-1E55-4A3E-9E16-671126A490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DFF9-8A94-4A9F-87FB-63D35E8348BA}" type="datetimeFigureOut">
              <a:rPr lang="pl-PL" smtClean="0"/>
              <a:pPr/>
              <a:t>2020-04-04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D487-1E55-4A3E-9E16-671126A490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4DFF9-8A94-4A9F-87FB-63D35E8348BA}" type="datetimeFigureOut">
              <a:rPr lang="pl-PL" smtClean="0"/>
              <a:pPr/>
              <a:t>2020-04-04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FD487-1E55-4A3E-9E16-671126A4904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na łące 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836265" cy="7084862"/>
          </a:xfr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928794" y="285728"/>
            <a:ext cx="5286412" cy="172560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l-PL" sz="96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 łące</a:t>
            </a:r>
            <a:endParaRPr lang="pl-PL" sz="9600" b="1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kr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37553" y="-1"/>
            <a:ext cx="10181651" cy="691038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pl-PL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Pszczoły  - </a:t>
            </a:r>
            <a:br>
              <a:rPr lang="pl-PL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jeżeli w pobliżu </a:t>
            </a:r>
            <a:br>
              <a:rPr lang="pl-PL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mają swój dom</a:t>
            </a:r>
            <a:endParaRPr lang="pl-PL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Symbol zastępczy zawartości 9" descr="maj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7521" y="1071546"/>
            <a:ext cx="5943641" cy="4572032"/>
          </a:xfrm>
        </p:spPr>
      </p:pic>
      <p:sp>
        <p:nvSpPr>
          <p:cNvPr id="9" name="Symbol zastępczy tekstu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endParaRPr lang="pl-PL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 Wszystkie pszczoły żywią</a:t>
            </a:r>
            <a:br>
              <a:rPr lang="pl-PL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    się nektarem i pyłkiem</a:t>
            </a:r>
            <a:br>
              <a:rPr lang="pl-PL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    kwiatowym.</a:t>
            </a:r>
          </a:p>
          <a:p>
            <a:endParaRPr lang="pl-PL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 Jednocześnie zapylają</a:t>
            </a:r>
            <a:br>
              <a:rPr lang="pl-PL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    kwiaty i umożliwiają</a:t>
            </a:r>
            <a:br>
              <a:rPr lang="pl-PL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    powstanie owocu.</a:t>
            </a:r>
          </a:p>
          <a:p>
            <a:endParaRPr lang="pl-PL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 Wczesną wiosną cała</a:t>
            </a:r>
            <a:br>
              <a:rPr lang="pl-PL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    armia pszczół rusza do</a:t>
            </a:r>
            <a:br>
              <a:rPr lang="pl-PL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    pracy.</a:t>
            </a:r>
          </a:p>
          <a:p>
            <a:endParaRPr lang="pl-PL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 Bez udziału pszczół wiele</a:t>
            </a:r>
            <a:br>
              <a:rPr lang="pl-PL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    gatunków roślin nie</a:t>
            </a:r>
            <a:br>
              <a:rPr lang="pl-PL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    mogłoby się rozwijać</a:t>
            </a:r>
            <a:endParaRPr lang="pl-PL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pszczoł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9841" y="-88583"/>
            <a:ext cx="9363842" cy="730379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pszczoła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508627" cy="713147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40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Mrówki</a:t>
            </a:r>
            <a:endParaRPr lang="pl-PL" sz="40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457200" y="1142984"/>
            <a:ext cx="3008313" cy="542928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1600" b="1" i="1" dirty="0" smtClean="0">
                <a:latin typeface="Times New Roman" pitchFamily="18" charset="0"/>
                <a:cs typeface="Times New Roman" pitchFamily="18" charset="0"/>
              </a:rPr>
              <a:t>Mrówki tworzą bardzo duże rodziny, oczyszczają glebę ze szczątków martwych organizmów.</a:t>
            </a:r>
          </a:p>
          <a:p>
            <a:endParaRPr lang="pl-PL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1600" b="1" i="1" u="sng" dirty="0" smtClean="0">
                <a:latin typeface="Times New Roman" pitchFamily="18" charset="0"/>
                <a:cs typeface="Times New Roman" pitchFamily="18" charset="0"/>
              </a:rPr>
              <a:t>Mrówka Królowa</a:t>
            </a:r>
            <a:r>
              <a:rPr lang="pl-PL" sz="16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pl-PL" sz="1600" b="1" i="1" dirty="0" smtClean="0">
                <a:latin typeface="Times New Roman" pitchFamily="18" charset="0"/>
                <a:cs typeface="Times New Roman" pitchFamily="18" charset="0"/>
              </a:rPr>
              <a:t> szuka odpowiedniego</a:t>
            </a:r>
            <a:br>
              <a:rPr lang="pl-PL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b="1" i="1" dirty="0" smtClean="0">
                <a:latin typeface="Times New Roman" pitchFamily="18" charset="0"/>
                <a:cs typeface="Times New Roman" pitchFamily="18" charset="0"/>
              </a:rPr>
              <a:t>  miejsca na gniazdo,</a:t>
            </a:r>
          </a:p>
          <a:p>
            <a:pPr>
              <a:buFont typeface="Arial" pitchFamily="34" charset="0"/>
              <a:buChar char="•"/>
            </a:pPr>
            <a:r>
              <a:rPr lang="pl-PL" sz="1600" b="1" i="1" dirty="0" smtClean="0">
                <a:latin typeface="Times New Roman" pitchFamily="18" charset="0"/>
                <a:cs typeface="Times New Roman" pitchFamily="18" charset="0"/>
              </a:rPr>
              <a:t> zajmuje się tylko</a:t>
            </a:r>
            <a:br>
              <a:rPr lang="pl-PL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b="1" i="1" dirty="0" smtClean="0">
                <a:latin typeface="Times New Roman" pitchFamily="18" charset="0"/>
                <a:cs typeface="Times New Roman" pitchFamily="18" charset="0"/>
              </a:rPr>
              <a:t>  składaniem jaj.</a:t>
            </a:r>
          </a:p>
          <a:p>
            <a:endParaRPr lang="pl-PL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1600" b="1" i="1" u="sng" dirty="0" smtClean="0">
                <a:latin typeface="Times New Roman" pitchFamily="18" charset="0"/>
                <a:cs typeface="Times New Roman" pitchFamily="18" charset="0"/>
              </a:rPr>
              <a:t>Mrówki robotnice </a:t>
            </a:r>
            <a:r>
              <a:rPr lang="pl-PL" sz="1600" b="1" i="1" dirty="0" smtClean="0">
                <a:latin typeface="Times New Roman" pitchFamily="18" charset="0"/>
                <a:cs typeface="Times New Roman" pitchFamily="18" charset="0"/>
              </a:rPr>
              <a:t>wykonują wszelkie prace: </a:t>
            </a:r>
          </a:p>
          <a:p>
            <a:pPr>
              <a:buFont typeface="Arial" pitchFamily="34" charset="0"/>
              <a:buChar char="•"/>
            </a:pPr>
            <a:r>
              <a:rPr lang="pl-PL" sz="1600" b="1" i="1" dirty="0" smtClean="0">
                <a:latin typeface="Times New Roman" pitchFamily="18" charset="0"/>
                <a:cs typeface="Times New Roman" pitchFamily="18" charset="0"/>
              </a:rPr>
              <a:t> zbieranie i dostarczanie</a:t>
            </a:r>
            <a:br>
              <a:rPr lang="pl-PL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b="1" i="1" dirty="0" smtClean="0">
                <a:latin typeface="Times New Roman" pitchFamily="18" charset="0"/>
                <a:cs typeface="Times New Roman" pitchFamily="18" charset="0"/>
              </a:rPr>
              <a:t>  do mrowiska pożywienia,</a:t>
            </a:r>
          </a:p>
          <a:p>
            <a:pPr>
              <a:buFont typeface="Arial" pitchFamily="34" charset="0"/>
              <a:buChar char="•"/>
            </a:pPr>
            <a:r>
              <a:rPr lang="pl-PL" sz="1600" b="1" i="1" dirty="0" smtClean="0">
                <a:latin typeface="Times New Roman" pitchFamily="18" charset="0"/>
                <a:cs typeface="Times New Roman" pitchFamily="18" charset="0"/>
              </a:rPr>
              <a:t> budowa i uprzątanie</a:t>
            </a:r>
            <a:br>
              <a:rPr lang="pl-PL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b="1" i="1" dirty="0" smtClean="0">
                <a:latin typeface="Times New Roman" pitchFamily="18" charset="0"/>
                <a:cs typeface="Times New Roman" pitchFamily="18" charset="0"/>
              </a:rPr>
              <a:t>  mrowiska, </a:t>
            </a:r>
          </a:p>
          <a:p>
            <a:pPr>
              <a:buFont typeface="Arial" pitchFamily="34" charset="0"/>
              <a:buChar char="•"/>
            </a:pPr>
            <a:r>
              <a:rPr lang="pl-PL" sz="1600" b="1" i="1" dirty="0" smtClean="0">
                <a:latin typeface="Times New Roman" pitchFamily="18" charset="0"/>
                <a:cs typeface="Times New Roman" pitchFamily="18" charset="0"/>
              </a:rPr>
              <a:t> obrona przed intruzami,</a:t>
            </a:r>
          </a:p>
          <a:p>
            <a:pPr>
              <a:buFont typeface="Arial" pitchFamily="34" charset="0"/>
              <a:buChar char="•"/>
            </a:pPr>
            <a:r>
              <a:rPr lang="pl-PL" sz="1600" b="1" i="1" dirty="0" smtClean="0">
                <a:latin typeface="Times New Roman" pitchFamily="18" charset="0"/>
                <a:cs typeface="Times New Roman" pitchFamily="18" charset="0"/>
              </a:rPr>
              <a:t> opieka nad potomstwem</a:t>
            </a:r>
          </a:p>
        </p:txBody>
      </p:sp>
      <p:pic>
        <p:nvPicPr>
          <p:cNvPr id="9" name="Symbol zastępczy zawartości 8" descr="mrówka 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3846" y="1214422"/>
            <a:ext cx="5694332" cy="392908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4000" i="1" dirty="0" smtClean="0">
                <a:latin typeface="Times New Roman" pitchFamily="18" charset="0"/>
                <a:cs typeface="Times New Roman" pitchFamily="18" charset="0"/>
              </a:rPr>
              <a:t>Pająki</a:t>
            </a:r>
            <a:endParaRPr lang="pl-PL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pjąk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0172" y="214290"/>
            <a:ext cx="5217831" cy="5929354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i="1" dirty="0" smtClean="0">
                <a:latin typeface="Times New Roman" pitchFamily="18" charset="0"/>
                <a:cs typeface="Times New Roman" pitchFamily="18" charset="0"/>
              </a:rPr>
              <a:t>Wszystkie pająki mają osiem nóg, podczas gdy inne owady - sześć.</a:t>
            </a:r>
            <a:endParaRPr lang="pl-PL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3008313" cy="79849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Biedronka</a:t>
            </a:r>
            <a:endParaRPr lang="pl-PL" sz="4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142984"/>
            <a:ext cx="3008313" cy="528641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To chrząszcz </a:t>
            </a:r>
            <a:br>
              <a:rPr lang="pl-PL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   z rodziny</a:t>
            </a:r>
            <a:br>
              <a:rPr lang="pl-PL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biedronkowatych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   potocznie</a:t>
            </a:r>
            <a:br>
              <a:rPr lang="pl-PL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  nazywany biedronką.</a:t>
            </a:r>
          </a:p>
          <a:p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Jest pożytecznym</a:t>
            </a:r>
            <a:br>
              <a:rPr lang="pl-PL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   owadem ponieważ</a:t>
            </a:r>
            <a:br>
              <a:rPr lang="pl-PL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   zjada mszyce.</a:t>
            </a:r>
          </a:p>
          <a:p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W Polsce</a:t>
            </a:r>
            <a:br>
              <a:rPr lang="pl-PL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   najczęściej</a:t>
            </a:r>
            <a:br>
              <a:rPr lang="pl-PL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   występuje biedronka</a:t>
            </a:r>
            <a:br>
              <a:rPr lang="pl-PL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   siedmiokropka.</a:t>
            </a:r>
          </a:p>
          <a:p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biedronka 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3359" y="1071546"/>
            <a:ext cx="4766255" cy="435771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biedronka 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214874" y="-214338"/>
            <a:ext cx="13649759" cy="764386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 łące spotkasz również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ślimak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643050"/>
            <a:ext cx="7521279" cy="5214950"/>
          </a:xfrm>
        </p:spPr>
      </p:pic>
      <p:sp>
        <p:nvSpPr>
          <p:cNvPr id="7" name="pole tekstowe 6"/>
          <p:cNvSpPr txBox="1"/>
          <p:nvPr/>
        </p:nvSpPr>
        <p:spPr>
          <a:xfrm>
            <a:off x="1357290" y="2071678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ślimaka</a:t>
            </a:r>
            <a:endParaRPr lang="pl-PL" sz="4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Chrząszcza</a:t>
            </a:r>
            <a:endParaRPr lang="pl-PL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chrząszcz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126" y="1302291"/>
            <a:ext cx="8056840" cy="505566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Kto mieszka na łące?</a:t>
            </a:r>
            <a:endParaRPr lang="pl-PL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149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Żaba – dlaczego jest pożyteczna?</a:t>
            </a:r>
          </a:p>
          <a:p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Głównym składnikiem ich pożywienia są owady, a kilka żab w naszym ogródku zapewni ochronę przed owadami, które niszczą nasze plony.</a:t>
            </a:r>
          </a:p>
          <a:p>
            <a:r>
              <a:rPr lang="pl-PL" sz="2000" i="1" u="sng" dirty="0" smtClean="0">
                <a:latin typeface="Times New Roman" pitchFamily="18" charset="0"/>
                <a:cs typeface="Times New Roman" pitchFamily="18" charset="0"/>
              </a:rPr>
              <a:t>Żaby lubią jeść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: chrząszcze </a:t>
            </a:r>
            <a:br>
              <a:rPr lang="pl-PL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(z których większość to szkodniki roślin), ślimaki, larwy oraz „dzieci” stonki ziemniaczanej. Jak widzicie wszelkie gatunki żab są pożądanymi gośćmi na naszych podwórkach, w ogródkach, czy oczkach wodnych.</a:t>
            </a:r>
          </a:p>
        </p:txBody>
      </p:sp>
      <p:pic>
        <p:nvPicPr>
          <p:cNvPr id="9" name="Symbol zastępczy zawartości 8" descr="żaba skacze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609066"/>
            <a:ext cx="4202850" cy="524893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3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Dżdżownicę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457200" y="1142984"/>
            <a:ext cx="3543296" cy="521497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800" i="1" dirty="0" smtClean="0">
                <a:latin typeface="Times New Roman" pitchFamily="18" charset="0"/>
                <a:cs typeface="Times New Roman" pitchFamily="18" charset="0"/>
              </a:rPr>
              <a:t>Ich skóra produkuje</a:t>
            </a:r>
            <a:br>
              <a:rPr lang="pl-PL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i="1" dirty="0" smtClean="0">
                <a:latin typeface="Times New Roman" pitchFamily="18" charset="0"/>
                <a:cs typeface="Times New Roman" pitchFamily="18" charset="0"/>
              </a:rPr>
              <a:t>    nawilżający płyn, który pomaga</a:t>
            </a:r>
            <a:br>
              <a:rPr lang="pl-PL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i="1" dirty="0" smtClean="0">
                <a:latin typeface="Times New Roman" pitchFamily="18" charset="0"/>
                <a:cs typeface="Times New Roman" pitchFamily="18" charset="0"/>
              </a:rPr>
              <a:t>    im swobodne poruszanie się </a:t>
            </a:r>
            <a:br>
              <a:rPr lang="pl-PL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i="1" dirty="0" smtClean="0">
                <a:latin typeface="Times New Roman" pitchFamily="18" charset="0"/>
                <a:cs typeface="Times New Roman" pitchFamily="18" charset="0"/>
              </a:rPr>
              <a:t>    w podziemnych korytarzach </a:t>
            </a:r>
            <a:br>
              <a:rPr lang="pl-PL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i="1" dirty="0" smtClean="0">
                <a:latin typeface="Times New Roman" pitchFamily="18" charset="0"/>
                <a:cs typeface="Times New Roman" pitchFamily="18" charset="0"/>
              </a:rPr>
              <a:t>    i pozwala im utrzymać wilgoć</a:t>
            </a:r>
            <a:br>
              <a:rPr lang="pl-PL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i="1" dirty="0" smtClean="0">
                <a:latin typeface="Times New Roman" pitchFamily="18" charset="0"/>
                <a:cs typeface="Times New Roman" pitchFamily="18" charset="0"/>
              </a:rPr>
              <a:t>    skóry.</a:t>
            </a:r>
          </a:p>
          <a:p>
            <a:pPr>
              <a:buFont typeface="Wingdings" pitchFamily="2" charset="2"/>
              <a:buChar char="Ø"/>
            </a:pPr>
            <a:r>
              <a:rPr lang="pl-PL" sz="1800" i="1" dirty="0" smtClean="0">
                <a:latin typeface="Times New Roman" pitchFamily="18" charset="0"/>
                <a:cs typeface="Times New Roman" pitchFamily="18" charset="0"/>
              </a:rPr>
              <a:t> Dżdżownice</a:t>
            </a:r>
            <a:r>
              <a:rPr lang="pl-PL" sz="1800" b="1" i="1" dirty="0" smtClean="0">
                <a:latin typeface="Times New Roman" pitchFamily="18" charset="0"/>
                <a:cs typeface="Times New Roman" pitchFamily="18" charset="0"/>
              </a:rPr>
              <a:t> pomagają glebie</a:t>
            </a:r>
            <a:br>
              <a:rPr lang="pl-PL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b="1" i="1" dirty="0" smtClean="0">
                <a:latin typeface="Times New Roman" pitchFamily="18" charset="0"/>
                <a:cs typeface="Times New Roman" pitchFamily="18" charset="0"/>
              </a:rPr>
              <a:t>    oddychać</a:t>
            </a:r>
            <a:r>
              <a:rPr lang="pl-PL" sz="1800" i="1" dirty="0" smtClean="0">
                <a:latin typeface="Times New Roman" pitchFamily="18" charset="0"/>
                <a:cs typeface="Times New Roman" pitchFamily="18" charset="0"/>
              </a:rPr>
              <a:t>, użyźniają ją, tworząc</a:t>
            </a:r>
            <a:br>
              <a:rPr lang="pl-PL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i="1" dirty="0" smtClean="0">
                <a:latin typeface="Times New Roman" pitchFamily="18" charset="0"/>
                <a:cs typeface="Times New Roman" pitchFamily="18" charset="0"/>
              </a:rPr>
              <a:t>    głębokie tunele, wpuszczają </a:t>
            </a:r>
            <a:br>
              <a:rPr lang="pl-PL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i="1" dirty="0" smtClean="0">
                <a:latin typeface="Times New Roman" pitchFamily="18" charset="0"/>
                <a:cs typeface="Times New Roman" pitchFamily="18" charset="0"/>
              </a:rPr>
              <a:t>    w głąb ziemi powietrze, wodę </a:t>
            </a:r>
            <a:br>
              <a:rPr lang="pl-PL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i="1" dirty="0" smtClean="0">
                <a:latin typeface="Times New Roman" pitchFamily="18" charset="0"/>
                <a:cs typeface="Times New Roman" pitchFamily="18" charset="0"/>
              </a:rPr>
              <a:t>    i składniki odżywcze, które</a:t>
            </a:r>
            <a:br>
              <a:rPr lang="pl-PL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i="1" dirty="0" smtClean="0">
                <a:latin typeface="Times New Roman" pitchFamily="18" charset="0"/>
                <a:cs typeface="Times New Roman" pitchFamily="18" charset="0"/>
              </a:rPr>
              <a:t>    produkują poprzez zjadanie</a:t>
            </a:r>
            <a:br>
              <a:rPr lang="pl-PL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i="1" dirty="0" smtClean="0">
                <a:latin typeface="Times New Roman" pitchFamily="18" charset="0"/>
                <a:cs typeface="Times New Roman" pitchFamily="18" charset="0"/>
              </a:rPr>
              <a:t>    szczątek roślin.</a:t>
            </a:r>
          </a:p>
          <a:p>
            <a:pPr>
              <a:buFont typeface="Wingdings" pitchFamily="2" charset="2"/>
              <a:buChar char="Ø"/>
            </a:pPr>
            <a:r>
              <a:rPr lang="pl-PL" sz="1800" i="1" dirty="0" smtClean="0">
                <a:latin typeface="Times New Roman" pitchFamily="18" charset="0"/>
                <a:cs typeface="Times New Roman" pitchFamily="18" charset="0"/>
              </a:rPr>
              <a:t> Dżdżownice pomimo tego, iż nie</a:t>
            </a:r>
            <a:br>
              <a:rPr lang="pl-PL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i="1" dirty="0" smtClean="0">
                <a:latin typeface="Times New Roman" pitchFamily="18" charset="0"/>
                <a:cs typeface="Times New Roman" pitchFamily="18" charset="0"/>
              </a:rPr>
              <a:t>    widzą, rozwinęły </a:t>
            </a:r>
            <a:r>
              <a:rPr lang="pl-PL" sz="1800" b="1" i="1" dirty="0" smtClean="0">
                <a:latin typeface="Times New Roman" pitchFamily="18" charset="0"/>
                <a:cs typeface="Times New Roman" pitchFamily="18" charset="0"/>
              </a:rPr>
              <a:t>zdolność</a:t>
            </a:r>
            <a:br>
              <a:rPr lang="pl-PL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b="1" i="1" dirty="0" smtClean="0">
                <a:latin typeface="Times New Roman" pitchFamily="18" charset="0"/>
                <a:cs typeface="Times New Roman" pitchFamily="18" charset="0"/>
              </a:rPr>
              <a:t>    wykrywania światła</a:t>
            </a:r>
            <a:r>
              <a:rPr lang="pl-PL" sz="1800" i="1" dirty="0" smtClean="0">
                <a:latin typeface="Times New Roman" pitchFamily="18" charset="0"/>
                <a:cs typeface="Times New Roman" pitchFamily="18" charset="0"/>
              </a:rPr>
              <a:t> za pomocą</a:t>
            </a:r>
            <a:br>
              <a:rPr lang="pl-PL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i="1" dirty="0" smtClean="0">
                <a:latin typeface="Times New Roman" pitchFamily="18" charset="0"/>
                <a:cs typeface="Times New Roman" pitchFamily="18" charset="0"/>
              </a:rPr>
              <a:t>    wrażliwej tkanki, znajdującej</a:t>
            </a:r>
            <a:br>
              <a:rPr lang="pl-PL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i="1" dirty="0" smtClean="0">
                <a:latin typeface="Times New Roman" pitchFamily="18" charset="0"/>
                <a:cs typeface="Times New Roman" pitchFamily="18" charset="0"/>
              </a:rPr>
              <a:t>    się na głowie.</a:t>
            </a:r>
            <a:endParaRPr lang="pl-PL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Symbol zastępczy zawartości 8" descr="dżdżownica 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571480"/>
            <a:ext cx="7747501" cy="550072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dżdżownica 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57288" y="-118348"/>
            <a:ext cx="11303449" cy="697634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Mysz polną</a:t>
            </a:r>
            <a:endParaRPr lang="pl-PL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mysz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71" y="1472524"/>
            <a:ext cx="8851129" cy="53854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Konika polnego</a:t>
            </a:r>
            <a:endParaRPr lang="pl-PL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konik polny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0"/>
            <a:ext cx="7363644" cy="73636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konik polny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082205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Jaszczurki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jaszczurk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285992"/>
            <a:ext cx="7765000" cy="35719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„Jaszczurka zwinka”</a:t>
            </a:r>
            <a:endParaRPr lang="pl-PL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jaszczurka zwin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928802"/>
            <a:ext cx="7858179" cy="619822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 descr="mniszek lekarsk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14744" y="714356"/>
            <a:ext cx="5229668" cy="592933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Pospolite rośliny łąkowe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357158" y="1571612"/>
            <a:ext cx="3786214" cy="492922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pl-PL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l-PL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Mniszek lekarski – </a:t>
            </a:r>
          </a:p>
          <a:p>
            <a:pPr>
              <a:buNone/>
            </a:pPr>
            <a:endParaRPr lang="pl-PL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2400" dirty="0" smtClean="0"/>
              <a:t>      </a:t>
            </a:r>
            <a:r>
              <a:rPr lang="pl-PL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Jest rośliną jadalną, często wykorzystywaną w kuchni jako dodatek do sałatek. </a:t>
            </a:r>
          </a:p>
          <a:p>
            <a:pPr>
              <a:buNone/>
            </a:pPr>
            <a:r>
              <a:rPr lang="pl-PL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Może być spożywany na surowo, po ugotowaniu, usmażeniu, w postaci soku czy też w chyba najbardziej znanej formie naparów. </a:t>
            </a:r>
          </a:p>
          <a:p>
            <a:pPr>
              <a:buNone/>
            </a:pPr>
            <a:r>
              <a:rPr lang="pl-PL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 użytku zewnętrznego można stosować go w postaci okładów, kompresów oraz jako dodatek do kąpieli.</a:t>
            </a:r>
            <a:endParaRPr lang="pl-PL" sz="2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Pospolite rośliny łąkowe</a:t>
            </a:r>
            <a:endParaRPr lang="pl-PL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57158" y="1285860"/>
            <a:ext cx="4138642" cy="52864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Babka lancetowata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l-PL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Jest dostępna niemal wszędzie.</a:t>
            </a:r>
            <a:br>
              <a:rPr lang="pl-PL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Przechodzimy obok niej codziennie nawet nie zastanawiając się nad jej istnieniem, ponieważ jest chwastem. Jak się okazuje, babka lancetowata obfituje we właściwości zdrowotne </a:t>
            </a:r>
            <a:br>
              <a:rPr lang="pl-PL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można ją stosować na wiele różnych dolegliwości, nie tylko na dziecięce zadrapanie na kolanie</a:t>
            </a: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pl-PL" sz="1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800" dirty="0" smtClean="0"/>
              <a:t>       </a:t>
            </a:r>
            <a:r>
              <a:rPr lang="pl-PL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Babka lancetowata charakteryzuje </a:t>
            </a:r>
            <a:br>
              <a:rPr lang="pl-PL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się szeregiem prozdrowotnych właściwości i jest polecana osobom </a:t>
            </a:r>
            <a:br>
              <a:rPr lang="pl-PL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 każdym wieku.</a:t>
            </a:r>
            <a:endParaRPr lang="pl-PL" sz="1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babka lancetowat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357298"/>
            <a:ext cx="3568556" cy="550070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babka zwyczajn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63793" y="922298"/>
            <a:ext cx="4565925" cy="593570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Babka zwyczajna</a:t>
            </a:r>
            <a:endParaRPr lang="pl-PL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Nazywana także babką większą lub szerokolistną, jest bliskim krewniakiem babki lancetowatej. </a:t>
            </a:r>
            <a:br>
              <a:rPr lang="pl-PL" sz="2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2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2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Dla wielu z nas babka zwyczajna jest pospolitym chwastem porastającym przydroża, nieużytki, łąki, a jednak jej właściwości sprawiają, że znana jest z leczniczego zastosowania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Język żaby</a:t>
            </a:r>
            <a:endParaRPr lang="pl-PL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Żaba swojego języka używa jak bicza, by chwytać nim ofiary. Uderza nim ofiarę z dużą prędkością – język jest wyrzucany w ciągu milisekund. Niektóre gatunki tych płazów są wstanie przyciągnąć językiem ciężar trzykrotnie większy od ich wagi. </a:t>
            </a:r>
          </a:p>
          <a:p>
            <a:pPr>
              <a:buNone/>
            </a:pPr>
            <a:endParaRPr lang="pl-PL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Podczas polowania ślina jest gęsta i lepka, co pozwala na zwiększenie skuteczności w zdobywaniu pożywienia.</a:t>
            </a: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2050" name="Picture 2" descr="Żaba – Strona 2 – Terierogró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3325" y="2143116"/>
            <a:ext cx="5400675" cy="4324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łąka wiosną 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3731" y="0"/>
            <a:ext cx="10386457" cy="6857999"/>
          </a:xfrm>
        </p:spPr>
      </p:pic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1571604" y="857232"/>
            <a:ext cx="6072230" cy="19389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4000" b="1" i="1" dirty="0" smtClean="0">
                <a:latin typeface="Times New Roman" pitchFamily="18" charset="0"/>
                <a:cs typeface="Times New Roman" pitchFamily="18" charset="0"/>
              </a:rPr>
              <a:t>Pozdrawiam i dziękuję </a:t>
            </a:r>
            <a:br>
              <a:rPr lang="pl-PL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000" b="1" i="1" dirty="0" smtClean="0">
                <a:latin typeface="Times New Roman" pitchFamily="18" charset="0"/>
                <a:cs typeface="Times New Roman" pitchFamily="18" charset="0"/>
              </a:rPr>
              <a:t>za wspólną wycieczkę</a:t>
            </a:r>
          </a:p>
          <a:p>
            <a:pPr algn="ctr"/>
            <a:r>
              <a:rPr lang="pl-PL" sz="4000" b="1" i="1" dirty="0" smtClean="0">
                <a:latin typeface="Times New Roman" pitchFamily="18" charset="0"/>
                <a:cs typeface="Times New Roman" pitchFamily="18" charset="0"/>
              </a:rPr>
              <a:t>Joanna Góral - </a:t>
            </a:r>
            <a:r>
              <a:rPr lang="pl-PL" sz="4000" b="1" i="1" dirty="0" err="1" smtClean="0">
                <a:latin typeface="Times New Roman" pitchFamily="18" charset="0"/>
                <a:cs typeface="Times New Roman" pitchFamily="18" charset="0"/>
              </a:rPr>
              <a:t>Przesłańska</a:t>
            </a:r>
            <a:endParaRPr lang="pl-PL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Joasia\Desktop\ża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5776"/>
            <a:ext cx="10606131" cy="6022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wietna łą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58478" cy="689349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85720" y="214290"/>
            <a:ext cx="5643602" cy="240065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5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Motyle</a:t>
            </a:r>
            <a:endParaRPr lang="pl-PL" sz="15000" b="1" i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▷ Motyle: obrazki ruchome, animowane gify i animacje ‐ 100% DARMO!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974378">
            <a:off x="6415773" y="963730"/>
            <a:ext cx="2214566" cy="2042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pl-PL" sz="4000" i="1" dirty="0" smtClean="0">
                <a:latin typeface="Times New Roman" pitchFamily="18" charset="0"/>
                <a:cs typeface="Times New Roman" pitchFamily="18" charset="0"/>
              </a:rPr>
              <a:t>Motyle pożyteczne</a:t>
            </a:r>
            <a:endParaRPr lang="pl-PL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motyle piją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398" y="1500174"/>
            <a:ext cx="5643602" cy="445315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37172"/>
          </a:xfrm>
        </p:spPr>
        <p:txBody>
          <a:bodyPr>
            <a:normAutofit lnSpcReduction="10000"/>
          </a:bodyPr>
          <a:lstStyle/>
          <a:p>
            <a:pPr algn="ctr"/>
            <a:endParaRPr lang="pl-PL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pl-PL" sz="2000" b="1" i="1" dirty="0" smtClean="0">
                <a:latin typeface="Times New Roman" pitchFamily="18" charset="0"/>
                <a:cs typeface="Times New Roman" pitchFamily="18" charset="0"/>
              </a:rPr>
              <a:t>Większość postaci dorosłych motyli odżywia się nektarem kwiatów, przy okazji je zapylając.</a:t>
            </a:r>
          </a:p>
          <a:p>
            <a:pPr algn="ctr">
              <a:buFont typeface="Wingdings" pitchFamily="2" charset="2"/>
              <a:buChar char="Ø"/>
            </a:pPr>
            <a:endParaRPr lang="pl-PL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i="1" dirty="0" smtClean="0">
                <a:latin typeface="Times New Roman" pitchFamily="18" charset="0"/>
                <a:cs typeface="Times New Roman" pitchFamily="18" charset="0"/>
              </a:rPr>
              <a:t>Ich rola w zapylaniu kwiatów nie jest jednak tak istotna jak pszczół czy trzmieli. </a:t>
            </a:r>
          </a:p>
          <a:p>
            <a:pPr>
              <a:buFont typeface="Wingdings" pitchFamily="2" charset="2"/>
              <a:buChar char="Ø"/>
            </a:pPr>
            <a:endParaRPr lang="pl-PL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i="1" dirty="0" smtClean="0">
                <a:latin typeface="Times New Roman" pitchFamily="18" charset="0"/>
                <a:cs typeface="Times New Roman" pitchFamily="18" charset="0"/>
              </a:rPr>
              <a:t>Wiele gatunków roślin, wyspecjalizowało się </a:t>
            </a:r>
            <a:br>
              <a:rPr lang="pl-PL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b="1" i="1" dirty="0" smtClean="0">
                <a:latin typeface="Times New Roman" pitchFamily="18" charset="0"/>
                <a:cs typeface="Times New Roman" pitchFamily="18" charset="0"/>
              </a:rPr>
              <a:t>w wytwarzaniu kwiatów dostosowanych </a:t>
            </a:r>
            <a:br>
              <a:rPr lang="pl-PL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b="1" i="1" dirty="0" smtClean="0">
                <a:latin typeface="Times New Roman" pitchFamily="18" charset="0"/>
                <a:cs typeface="Times New Roman" pitchFamily="18" charset="0"/>
              </a:rPr>
              <a:t>do zapylenia </a:t>
            </a:r>
            <a:br>
              <a:rPr lang="pl-PL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b="1" i="1" dirty="0" smtClean="0">
                <a:latin typeface="Times New Roman" pitchFamily="18" charset="0"/>
                <a:cs typeface="Times New Roman" pitchFamily="18" charset="0"/>
              </a:rPr>
              <a:t>właśnie przez motyle</a:t>
            </a:r>
            <a:r>
              <a:rPr lang="pl-PL" sz="2000" b="1" i="1" dirty="0" smtClean="0"/>
              <a:t>.</a:t>
            </a:r>
            <a:endParaRPr lang="pl-PL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motyl pije nektar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17606" y="0"/>
            <a:ext cx="12202847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pl-PL" sz="4000" i="1" dirty="0" smtClean="0">
                <a:latin typeface="Times New Roman" pitchFamily="18" charset="0"/>
                <a:cs typeface="Times New Roman" pitchFamily="18" charset="0"/>
              </a:rPr>
              <a:t>Motyle - szkodniki</a:t>
            </a:r>
            <a:endParaRPr lang="pl-PL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Symbol zastępczy zawartości 14" descr="motyle larw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1928802"/>
            <a:ext cx="6572296" cy="4385602"/>
          </a:xfrm>
        </p:spPr>
      </p:pic>
      <p:sp>
        <p:nvSpPr>
          <p:cNvPr id="14" name="Symbol zastępczy tekstu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Wśród motyli występuje</a:t>
            </a:r>
            <a:br>
              <a:rPr lang="pl-PL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   wiele gatunków</a:t>
            </a:r>
            <a:br>
              <a:rPr lang="pl-PL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   szkodliwych. </a:t>
            </a:r>
          </a:p>
          <a:p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Szczególnie groźnymi</a:t>
            </a:r>
            <a:br>
              <a:rPr lang="pl-PL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   szkodnikami są postacie</a:t>
            </a:r>
            <a:br>
              <a:rPr lang="pl-PL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   larwalne motyli. </a:t>
            </a:r>
          </a:p>
          <a:p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Powodują nieraz </a:t>
            </a:r>
            <a:br>
              <a:rPr lang="pl-PL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   wiele strat w:</a:t>
            </a:r>
          </a:p>
          <a:p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sadach,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uprawach rolnych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uprawach leśnych</a:t>
            </a: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8424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ret</a:t>
            </a:r>
            <a:endParaRPr lang="pl-PL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Żyje pod ziemią,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Nie ma sobie równych 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w drążeniu korytarzy,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Jego ciężka praca zostaje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zwieńczona kopcem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czarnego piasku,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Zjada larwy owadów,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które podgryzają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korzenie roślin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Mówi się, że kret nie ma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oczu. Tymczasem ma,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ale bardzo malutkie 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i przykryte sierścią.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krecik 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3329" y="357165"/>
            <a:ext cx="4790637" cy="597871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273</Words>
  <Application>Microsoft Office PowerPoint</Application>
  <PresentationFormat>Pokaz na ekranie (4:3)</PresentationFormat>
  <Paragraphs>92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Motyw pakietu Office</vt:lpstr>
      <vt:lpstr>Na łące</vt:lpstr>
      <vt:lpstr>Kto mieszka na łące?</vt:lpstr>
      <vt:lpstr>Język żaby</vt:lpstr>
      <vt:lpstr>Slajd 4</vt:lpstr>
      <vt:lpstr>Slajd 5</vt:lpstr>
      <vt:lpstr>Motyle pożyteczne</vt:lpstr>
      <vt:lpstr>Slajd 7</vt:lpstr>
      <vt:lpstr>Motyle - szkodniki</vt:lpstr>
      <vt:lpstr>Kret</vt:lpstr>
      <vt:lpstr>Slajd 10</vt:lpstr>
      <vt:lpstr>Pszczoły  -  jeżeli w pobliżu  mają swój dom</vt:lpstr>
      <vt:lpstr>Slajd 12</vt:lpstr>
      <vt:lpstr>Slajd 13</vt:lpstr>
      <vt:lpstr>Mrówki</vt:lpstr>
      <vt:lpstr>Pająki</vt:lpstr>
      <vt:lpstr>Biedronka</vt:lpstr>
      <vt:lpstr>Slajd 17</vt:lpstr>
      <vt:lpstr>Na łące spotkasz również</vt:lpstr>
      <vt:lpstr>Chrząszcza</vt:lpstr>
      <vt:lpstr>Dżdżownicę</vt:lpstr>
      <vt:lpstr>Slajd 21</vt:lpstr>
      <vt:lpstr>Mysz polną</vt:lpstr>
      <vt:lpstr>Konika polnego</vt:lpstr>
      <vt:lpstr>Slajd 24</vt:lpstr>
      <vt:lpstr>Jaszczurki</vt:lpstr>
      <vt:lpstr>„Jaszczurka zwinka”</vt:lpstr>
      <vt:lpstr>Pospolite rośliny łąkowe</vt:lpstr>
      <vt:lpstr>Pospolite rośliny łąkowe</vt:lpstr>
      <vt:lpstr>Babka zwyczajna</vt:lpstr>
      <vt:lpstr>Slajd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łące</dc:title>
  <dc:creator>Joasia</dc:creator>
  <cp:lastModifiedBy>Joasia</cp:lastModifiedBy>
  <cp:revision>50</cp:revision>
  <dcterms:created xsi:type="dcterms:W3CDTF">2020-04-03T16:23:11Z</dcterms:created>
  <dcterms:modified xsi:type="dcterms:W3CDTF">2020-04-04T11:16:55Z</dcterms:modified>
</cp:coreProperties>
</file>