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4" r:id="rId9"/>
    <p:sldId id="262" r:id="rId10"/>
    <p:sldId id="263" r:id="rId11"/>
    <p:sldId id="265" r:id="rId12"/>
    <p:sldId id="266" r:id="rId13"/>
    <p:sldId id="268" r:id="rId14"/>
    <p:sldId id="275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84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877" autoAdjust="0"/>
    <p:restoredTop sz="94660"/>
  </p:normalViewPr>
  <p:slideViewPr>
    <p:cSldViewPr>
      <p:cViewPr varScale="1">
        <p:scale>
          <a:sx n="73" d="100"/>
          <a:sy n="73" d="100"/>
        </p:scale>
        <p:origin x="-7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493C-9F65-433D-AF59-4BFA9E25B56E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32E-4228-4DF4-86A3-CFCF41390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493C-9F65-433D-AF59-4BFA9E25B56E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32E-4228-4DF4-86A3-CFCF41390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493C-9F65-433D-AF59-4BFA9E25B56E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32E-4228-4DF4-86A3-CFCF41390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493C-9F65-433D-AF59-4BFA9E25B56E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32E-4228-4DF4-86A3-CFCF41390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493C-9F65-433D-AF59-4BFA9E25B56E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32E-4228-4DF4-86A3-CFCF41390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493C-9F65-433D-AF59-4BFA9E25B56E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32E-4228-4DF4-86A3-CFCF41390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493C-9F65-433D-AF59-4BFA9E25B56E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32E-4228-4DF4-86A3-CFCF41390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493C-9F65-433D-AF59-4BFA9E25B56E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32E-4228-4DF4-86A3-CFCF41390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493C-9F65-433D-AF59-4BFA9E25B56E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32E-4228-4DF4-86A3-CFCF41390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493C-9F65-433D-AF59-4BFA9E25B56E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32E-4228-4DF4-86A3-CFCF41390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493C-9F65-433D-AF59-4BFA9E25B56E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32E-4228-4DF4-86A3-CFCF41390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1493C-9F65-433D-AF59-4BFA9E25B56E}" type="datetimeFigureOut">
              <a:rPr lang="pl-PL" smtClean="0"/>
              <a:pPr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3032E-4228-4DF4-86A3-CFCF41390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wielkanoc tło 3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481" y="0"/>
            <a:ext cx="9191725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3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Malowanki</a:t>
            </a:r>
            <a:endParaRPr lang="pl-PL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zawartości 5" descr="jajka malowa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430" y="1357298"/>
            <a:ext cx="5452545" cy="373681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922594"/>
          </a:xfrm>
        </p:spPr>
        <p:txBody>
          <a:bodyPr>
            <a:normAutofit/>
          </a:bodyPr>
          <a:lstStyle/>
          <a:p>
            <a:pPr algn="ctr"/>
            <a:r>
              <a:rPr lang="pl-PL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Malowanie jajek</a:t>
            </a:r>
            <a:r>
              <a:rPr lang="pl-PL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 Wielkanoc tradycyjnymi metodami to niezwykła podróż w czasie </a:t>
            </a:r>
            <a:br>
              <a:rPr lang="pl-PL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ciekawy eksperyment dla najmłodszych domowników.</a:t>
            </a:r>
          </a:p>
          <a:p>
            <a:pPr algn="ctr"/>
            <a:endParaRPr lang="pl-PL" sz="2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Joasia\Desktop\malowanie jaje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3857628"/>
            <a:ext cx="4708933" cy="2690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3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Pisanka  kaszubska ręcznie malowana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pisanka kaszubsk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4087" y="857200"/>
            <a:ext cx="5285631" cy="528563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pl-PL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Wzory pisanek inspirowane są haftem kaszubskim, który obfituje w piękne wzory i motywy, daje to duże możliwości eksperymentowania.</a:t>
            </a:r>
            <a:endParaRPr lang="pl-PL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Pisanki </a:t>
            </a:r>
            <a:br>
              <a:rPr lang="pl-PL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z Podlasia</a:t>
            </a:r>
            <a:endParaRPr lang="pl-PL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pisanki z podlas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058" y="3429000"/>
            <a:ext cx="4925246" cy="328612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Pisanki najpierw dekorowane są rozgrzanym woskiem nakładanym przy pomocy cienkiego gwoździka lub szpilki umocowanej na drewnianym patyczku, </a:t>
            </a:r>
            <a:b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następnie zanurzane </a:t>
            </a:r>
            <a:b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 barwnikach. Na powierzchni jajka powstają w ten sposób kompozycje w formie rozet, łańcuszków itp.</a:t>
            </a:r>
            <a:endParaRPr lang="pl-PL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Joasia\Desktop\pisanka z Lips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500042"/>
            <a:ext cx="4337308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koszyczek wielkanocny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1766" y="785795"/>
            <a:ext cx="5653473" cy="4714908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4137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Co powinien zawierać Wielkanocny Koszyczek?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922858"/>
          </a:xfrm>
        </p:spPr>
        <p:txBody>
          <a:bodyPr>
            <a:normAutofit lnSpcReduction="10000"/>
          </a:bodyPr>
          <a:lstStyle/>
          <a:p>
            <a:pPr algn="ctr"/>
            <a:endParaRPr lang="pl-PL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1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Koszyczek wielkanocny </a:t>
            </a:r>
            <a:r>
              <a:rPr lang="pl-PL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to jeden z najważniejszych symboli świąt i ulubiona tradycja najmłodszych. </a:t>
            </a:r>
            <a:br>
              <a:rPr lang="pl-PL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Dzieci wraz z rodzicami i dziadkami starannie przystrajają taki koszyczek, </a:t>
            </a:r>
            <a:br>
              <a:rPr lang="pl-PL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po czym udają się na święcenie pokarmów </a:t>
            </a:r>
            <a:br>
              <a:rPr lang="pl-PL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do kościoła. </a:t>
            </a:r>
            <a:br>
              <a:rPr lang="pl-PL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Koszyczki wielkanocne występują </a:t>
            </a:r>
            <a:br>
              <a:rPr lang="pl-PL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w wielu kształtach i rozmiarach – są również inaczej przystrojone, jednak zazwyczaj niezmienna jest ich zawartość. </a:t>
            </a:r>
            <a:endParaRPr lang="pl-PL" sz="18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3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Baranek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6" name="Symbol zastępczy zawartości 5" descr="baranek z masł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058" y="1500174"/>
            <a:ext cx="4929222" cy="492922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214422"/>
            <a:ext cx="3008313" cy="3000397"/>
          </a:xfrm>
        </p:spPr>
        <p:txBody>
          <a:bodyPr>
            <a:normAutofit/>
          </a:bodyPr>
          <a:lstStyle/>
          <a:p>
            <a:pPr algn="ctr"/>
            <a:endParaRPr lang="pl-PL" dirty="0" smtClean="0"/>
          </a:p>
          <a:p>
            <a:pPr algn="ctr"/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 najważniejszy symbol Świąt Wielkanocnych – symbolizuje on Zwycięstwo Chrystusa. Baranek jako symbol musi znaleźć się w naszej „Święconce”, a później na Wielkanocnym stole.</a:t>
            </a:r>
          </a:p>
          <a:p>
            <a:pPr algn="ctr"/>
            <a:endParaRPr lang="pl-PL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Joasia\Desktop\barane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32677"/>
            <a:ext cx="3500430" cy="2625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3008313" cy="107157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Chleb</a:t>
            </a:r>
            <a:endParaRPr lang="pl-PL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chle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8218" y="3429000"/>
            <a:ext cx="5925782" cy="3000396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 smtClean="0"/>
          </a:p>
          <a:p>
            <a:pPr algn="ctr"/>
            <a:endParaRPr lang="pl-PL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Pokarm  podstawowy, niezbędny do życia. Gwarantuje dobrobyt </a:t>
            </a:r>
            <a:b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pomyślność. Symbolizuje Ciało Chrystusa</a:t>
            </a:r>
            <a:endParaRPr lang="pl-PL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Sól 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zawartości 5" descr="sól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430" y="2071678"/>
            <a:ext cx="5429287" cy="4071966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922594"/>
          </a:xfrm>
        </p:spPr>
        <p:txBody>
          <a:bodyPr/>
          <a:lstStyle/>
          <a:p>
            <a:endParaRPr lang="pl-PL" dirty="0" smtClean="0"/>
          </a:p>
          <a:p>
            <a:pPr algn="ctr"/>
            <a:r>
              <a:rPr lang="pl-PL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Minerał życiodajny, dawniej posiadający moc odstraszania zła.</a:t>
            </a:r>
          </a:p>
          <a:p>
            <a:pPr algn="ctr"/>
            <a:endParaRPr lang="pl-PL" sz="3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Joasia\Desktop\sól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572008"/>
            <a:ext cx="2095500" cy="209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3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Jajko </a:t>
            </a:r>
            <a:endParaRPr lang="pl-PL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zawartości 5" descr="jajko gotowa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430" y="1857364"/>
            <a:ext cx="5474962" cy="3643338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214423"/>
            <a:ext cx="3008313" cy="2714644"/>
          </a:xfrm>
        </p:spPr>
        <p:txBody>
          <a:bodyPr/>
          <a:lstStyle/>
          <a:p>
            <a:pPr algn="ctr"/>
            <a:endParaRPr lang="pl-PL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Jest dowodem odradzającego się życia i symbolem zwycięstwa nad śmiercią. Dawniej wierzono, że dzielenie się jajkiem umacnia więzi rodzinne </a:t>
            </a:r>
            <a:b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korzystnie wpływa na relacje między najbliższymi.</a:t>
            </a:r>
          </a:p>
          <a:p>
            <a:pPr algn="ctr"/>
            <a:endParaRPr lang="pl-PL" sz="1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Joasia\Desktop\jajko w kapelusz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719501"/>
            <a:ext cx="2214578" cy="2952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Wędlina</a:t>
            </a:r>
            <a:endParaRPr lang="pl-PL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wędli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2571744"/>
            <a:ext cx="7087585" cy="428625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pl-PL" sz="32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32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Zapewnia zdrowie, płodność </a:t>
            </a:r>
            <a:br>
              <a:rPr lang="pl-PL" sz="32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i dostatek </a:t>
            </a:r>
            <a:br>
              <a:rPr lang="pl-PL" sz="32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2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dla całej rodziny</a:t>
            </a:r>
            <a:endParaRPr lang="pl-PL" sz="32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Joasia\Desktop\zajączek skacz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857232"/>
            <a:ext cx="2971800" cy="346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400" dirty="0" smtClean="0"/>
              <a:t>Chrz</a:t>
            </a:r>
            <a:r>
              <a:rPr lang="pl-PL" sz="4400" dirty="0" smtClean="0">
                <a:latin typeface="Times New Roman" pitchFamily="18" charset="0"/>
                <a:cs typeface="Times New Roman" pitchFamily="18" charset="0"/>
              </a:rPr>
              <a:t>an </a:t>
            </a:r>
            <a:endParaRPr lang="pl-PL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zawartości 5" descr="chrzan tart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868" y="2000240"/>
            <a:ext cx="5111750" cy="38338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1993900"/>
          </a:xfrm>
        </p:spPr>
        <p:txBody>
          <a:bodyPr>
            <a:normAutofit/>
          </a:bodyPr>
          <a:lstStyle/>
          <a:p>
            <a:endParaRPr lang="pl-PL" sz="3200" dirty="0" smtClean="0"/>
          </a:p>
          <a:p>
            <a:pPr algn="ctr"/>
            <a:r>
              <a:rPr lang="pl-PL" sz="2800" dirty="0" smtClean="0">
                <a:solidFill>
                  <a:srgbClr val="990000"/>
                </a:solidFill>
              </a:rPr>
              <a:t>Sy</a:t>
            </a:r>
            <a:r>
              <a:rPr lang="pl-PL" sz="2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mbol siły </a:t>
            </a:r>
            <a:br>
              <a:rPr lang="pl-PL" sz="2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fizycznej, krzepy </a:t>
            </a:r>
            <a:br>
              <a:rPr lang="pl-PL" sz="2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i witalności</a:t>
            </a:r>
          </a:p>
          <a:p>
            <a:endParaRPr lang="pl-PL" sz="28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416768"/>
            <a:ext cx="1928826" cy="307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Wielkanocne uprawy</a:t>
            </a:r>
            <a:endParaRPr lang="pl-PL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14668" cy="5280048"/>
          </a:xfrm>
        </p:spPr>
        <p:txBody>
          <a:bodyPr>
            <a:normAutofit/>
          </a:bodyPr>
          <a:lstStyle/>
          <a:p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Rzeżucha</a:t>
            </a:r>
          </a:p>
          <a:p>
            <a:endParaRPr lang="pl-PL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ojawia się na świątecznych,</a:t>
            </a:r>
            <a:b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wielkanocnych stołach. </a:t>
            </a:r>
          </a:p>
          <a:p>
            <a:endParaRPr lang="pl-PL" sz="16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ej symbolika ściśle wiąże się </a:t>
            </a:r>
            <a:b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ze świętami zmartwychwstania</a:t>
            </a:r>
            <a:b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Pańskiego.</a:t>
            </a:r>
          </a:p>
          <a:p>
            <a:pPr>
              <a:buFont typeface="Arial" pitchFamily="34" charset="0"/>
              <a:buChar char="•"/>
            </a:pPr>
            <a:endParaRPr lang="pl-PL" sz="16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W</a:t>
            </a: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ielkanocnego baranka stawia</a:t>
            </a:r>
            <a:b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się na rzeżusze, symbolizującej</a:t>
            </a:r>
            <a:b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wiosenną zieleń i odrodzenie się</a:t>
            </a:r>
            <a:b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przyrody po zimie,</a:t>
            </a:r>
            <a:b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przezwyciężenie zimowego</a:t>
            </a:r>
            <a:b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letargu.</a:t>
            </a: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pl-PL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Symbol zastępczy zawartości 8" descr="rzeżucha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802" y="1500174"/>
            <a:ext cx="6750892" cy="4500594"/>
          </a:xfrm>
        </p:spPr>
      </p:pic>
      <p:pic>
        <p:nvPicPr>
          <p:cNvPr id="10" name="Obraz 9" descr="wielkanocny barane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5643578"/>
            <a:ext cx="2131332" cy="1357322"/>
          </a:xfrm>
          <a:prstGeom prst="rect">
            <a:avLst/>
          </a:prstGeom>
        </p:spPr>
      </p:pic>
      <p:pic>
        <p:nvPicPr>
          <p:cNvPr id="2050" name="Picture 2" descr="C:\Users\Joasia\Desktop\idący zają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0"/>
            <a:ext cx="1776442" cy="2775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Baba Wielkanocna</a:t>
            </a:r>
            <a:endParaRPr lang="pl-PL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zawartości 5" descr="baba wielkanoc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8796" y="2071678"/>
            <a:ext cx="5539989" cy="369668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493966"/>
          </a:xfrm>
        </p:spPr>
        <p:txBody>
          <a:bodyPr>
            <a:normAutofit/>
          </a:bodyPr>
          <a:lstStyle/>
          <a:p>
            <a:endParaRPr lang="pl-PL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Do święconki została dodana jako ostatnia. Symbolizuje doskonałość </a:t>
            </a:r>
            <a:b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zapewnia dostatek w kuchni, ale musi być upieczona własnoręcznie.</a:t>
            </a:r>
          </a:p>
          <a:p>
            <a:pPr algn="ctr"/>
            <a:endParaRPr lang="pl-PL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Joasia\Desktop\ciast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438" y="4071942"/>
            <a:ext cx="2556182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5568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Dekoracja koszyczka</a:t>
            </a:r>
            <a:endParaRPr lang="pl-PL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ymbol zastępczy zawartości 5" descr="bukszpan dekoracj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0496" y="285728"/>
            <a:ext cx="4713131" cy="6101141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2994032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Jest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jednym z symboli Wielkanocy. 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Stroimy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nim palmy wielkanocne </a:t>
            </a:r>
            <a:b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i świąteczne stoły, gałązki</a:t>
            </a:r>
            <a:b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wkładamy do koszyków </a:t>
            </a:r>
            <a:b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ze święconką. 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 bukszpanu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robimy także stroiki </a:t>
            </a:r>
            <a:b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i wianki, które zawieszone na</a:t>
            </a:r>
            <a:b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drzwiach ponoć odstraszają złe</a:t>
            </a:r>
            <a:b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moce.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symbol </a:t>
            </a: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trwałości życia </a:t>
            </a:r>
            <a:b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i nieśmiertelności</a:t>
            </a:r>
          </a:p>
          <a:p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10242" name="Picture 2" descr="C:\Users\Joasia\Desktop\bukszp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786190"/>
            <a:ext cx="1266612" cy="1219609"/>
          </a:xfrm>
          <a:prstGeom prst="rect">
            <a:avLst/>
          </a:prstGeom>
          <a:noFill/>
        </p:spPr>
      </p:pic>
      <p:pic>
        <p:nvPicPr>
          <p:cNvPr id="1026" name="Picture 2" descr="C:\Users\Joasia\Desktop\zając siedzi na jajk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14818"/>
            <a:ext cx="2143140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Wielkanocna palma</a:t>
            </a:r>
            <a:endParaRPr lang="pl-PL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palma wielkanocna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802" y="1765345"/>
            <a:ext cx="6072198" cy="409254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065734"/>
          </a:xfrm>
        </p:spPr>
        <p:txBody>
          <a:bodyPr>
            <a:normAutofit fontScale="92500"/>
          </a:bodyPr>
          <a:lstStyle/>
          <a:p>
            <a:endParaRPr lang="pl-PL" b="1" i="1" dirty="0" smtClean="0"/>
          </a:p>
          <a:p>
            <a:pPr>
              <a:buFont typeface="Wingdings" pitchFamily="2" charset="2"/>
              <a:buChar char="q"/>
            </a:pPr>
            <a:r>
              <a:rPr lang="pl-PL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Palma wielkanocna </a:t>
            </a: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 symbol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Świąt Wielkanocnych. Święcimy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ją w kościołach podczas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Niedzieli Palmowej, na tydzień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przed Wielkanocą. Palmę można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kupić gotową, ale można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wykonać ją samodzielnie. </a:t>
            </a:r>
          </a:p>
          <a:p>
            <a:pPr>
              <a:buFont typeface="Wingdings" pitchFamily="2" charset="2"/>
              <a:buChar char="q"/>
            </a:pP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Palma wielkanocna </a:t>
            </a: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jest symbolem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Zmartwychwstania Pańskiego. 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To symbol liści palmowych,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którymi witał tłum Jezusa 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w Jerozolimie.</a:t>
            </a:r>
          </a:p>
          <a:p>
            <a:pPr>
              <a:buFont typeface="Wingdings" pitchFamily="2" charset="2"/>
              <a:buChar char="q"/>
            </a:pP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 Polsce </a:t>
            </a: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palmę wykonuje się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najczęściej z gałązek wierzbowych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(bazi) oraz tych, które są zielone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wczesną wiosną (np. bukszpan)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oraz innych dodatków (np.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suszonych kwiatów, czy ziół).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Tradycyjnie palmy wielkanocne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były zróżnicowane w zależności </a:t>
            </a:r>
            <a:b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od regionu kraju.</a:t>
            </a:r>
            <a:endParaRPr lang="pl-PL" sz="15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Wielkanocny stół</a:t>
            </a:r>
            <a:endParaRPr lang="pl-PL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Wielkanocny stół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430" y="2786058"/>
            <a:ext cx="5417980" cy="30476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065734"/>
          </a:xfrm>
        </p:spPr>
        <p:txBody>
          <a:bodyPr>
            <a:noAutofit/>
          </a:bodyPr>
          <a:lstStyle/>
          <a:p>
            <a:pPr algn="ctr"/>
            <a:r>
              <a:rPr lang="pl-PL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Nakrycie Wielkanocnego stołu, </a:t>
            </a:r>
            <a:br>
              <a:rPr lang="pl-PL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uzupełnienie świątecznego menu:</a:t>
            </a:r>
            <a:endParaRPr lang="pl-PL" sz="16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Obrus - jest uzupełnieniem</a:t>
            </a:r>
            <a:b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zastawy stołowej,</a:t>
            </a:r>
            <a:b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najpopularniejszy jest biały,</a:t>
            </a:r>
            <a:b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tradycyjny,</a:t>
            </a:r>
            <a:r>
              <a:rPr lang="pl-PL" sz="1600" dirty="0" smtClean="0"/>
              <a:t> </a:t>
            </a: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między półmiskami</a:t>
            </a:r>
            <a:b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z potrawami możemy postawić</a:t>
            </a:r>
            <a:b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świąteczne stroiki i „kępki„</a:t>
            </a:r>
            <a:b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rzeżuchy albo młodych pędów</a:t>
            </a:r>
            <a:b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owsa.</a:t>
            </a:r>
          </a:p>
          <a:p>
            <a:pPr>
              <a:buFont typeface="Wingdings" pitchFamily="2" charset="2"/>
              <a:buChar char="v"/>
            </a:pP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Ustawiamy talerze na stole.</a:t>
            </a:r>
          </a:p>
          <a:p>
            <a:pPr>
              <a:buFont typeface="Wingdings" pitchFamily="2" charset="2"/>
              <a:buChar char="v"/>
            </a:pP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Serwetki obok talerza.</a:t>
            </a:r>
          </a:p>
          <a:p>
            <a:pPr>
              <a:buFont typeface="Wingdings" pitchFamily="2" charset="2"/>
              <a:buChar char="v"/>
            </a:pP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Sztućce – układamy je według</a:t>
            </a:r>
            <a:b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kolejności użycia, od zewnątrz</a:t>
            </a:r>
            <a:b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te do pierwszego dania, a od</a:t>
            </a:r>
            <a:b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wewnątrz – do ostatniego.</a:t>
            </a:r>
          </a:p>
          <a:p>
            <a:pPr>
              <a:buFont typeface="Wingdings" pitchFamily="2" charset="2"/>
              <a:buChar char="v"/>
            </a:pP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Filiżanki do herbaty.</a:t>
            </a:r>
          </a:p>
          <a:p>
            <a:pPr>
              <a:buFont typeface="Wingdings" pitchFamily="2" charset="2"/>
              <a:buChar char="v"/>
            </a:pPr>
            <a:r>
              <a:rPr lang="pl-PL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Kieliszki do wody, czy soku.</a:t>
            </a:r>
            <a:endParaRPr lang="pl-PL" sz="1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Joasia\Desktop\zajączki skaczą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214338"/>
            <a:ext cx="34671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wielkanocny stół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58176" y="0"/>
            <a:ext cx="12203298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talerzyk i serwetka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5784" y="0"/>
            <a:ext cx="10336695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Wielkanocne śniadanie</a:t>
            </a:r>
            <a:endParaRPr lang="pl-PL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ymbol zastępczy zawartości 6" descr="Wielkanocne śniadani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8992" y="2928934"/>
            <a:ext cx="5569380" cy="3714776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280048"/>
          </a:xfrm>
        </p:spPr>
        <p:txBody>
          <a:bodyPr>
            <a:normAutofit fontScale="92500" lnSpcReduction="10000"/>
          </a:bodyPr>
          <a:lstStyle/>
          <a:p>
            <a:endParaRPr lang="pl-PL" sz="1600" dirty="0" smtClean="0"/>
          </a:p>
          <a:p>
            <a:pPr algn="ctr"/>
            <a:r>
              <a:rPr lang="pl-PL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Niedzielne </a:t>
            </a:r>
            <a:r>
              <a:rPr lang="pl-PL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Śniadanie</a:t>
            </a:r>
            <a:r>
              <a:rPr lang="pl-PL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Wielkanocne </a:t>
            </a:r>
            <a:r>
              <a:rPr lang="pl-PL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 domach osób wierzących poprzedza święcenie jaj i potraw świątecznych – </a:t>
            </a:r>
            <a:br>
              <a:rPr lang="pl-PL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 Wielką Sobotę, oraz msza rezurekcyjna z procesją, która odbywa się albo w sobotni wieczór albo niedzielny ranek. Zanim zasiądziemy do stołu dzielimy się poświęconym jajem, życząc sobie nawzajem zdrowych i wesołych świąt. </a:t>
            </a:r>
            <a:br>
              <a:rPr lang="pl-PL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Święconkę, czyli wszystkie produkty i potrawy, które umieściliśmy w koszyczku, </a:t>
            </a:r>
            <a:br>
              <a:rPr lang="pl-PL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które zostały poświęcone,  powinny być zjedzone, nie wolno się niczego wyrzucać ani dawać zwierzętom.</a:t>
            </a:r>
          </a:p>
          <a:p>
            <a:endParaRPr lang="pl-PL" dirty="0"/>
          </a:p>
        </p:txBody>
      </p:sp>
      <p:pic>
        <p:nvPicPr>
          <p:cNvPr id="7170" name="Picture 2" descr="C:\Users\Joasia\Desktop\zajączek z kwiatkiem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0"/>
            <a:ext cx="2428892" cy="3091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Śmigus - dyngus</a:t>
            </a:r>
            <a:endParaRPr lang="pl-PL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śmigus - dyngus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058" y="1785926"/>
            <a:ext cx="4712008" cy="392909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pl-PL" sz="16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„Lany poniedziałek” - polewanie wodą w wielkanocny poniedziałek ma długą tradycję. Mimo, że we współczesnych czasach stanowi już tylko element zabawy. Śmigus-dyngus symbolizuje pozimowe oczyszczenie, radość </a:t>
            </a:r>
            <a:b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 przebudzenia się wiosny </a:t>
            </a:r>
            <a:b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oznaki kwitnącej przyrody</a:t>
            </a:r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pl-PL" sz="1600" dirty="0" smtClean="0"/>
              <a:t> </a:t>
            </a:r>
          </a:p>
          <a:p>
            <a:pPr algn="ctr"/>
            <a:endParaRPr lang="pl-PL" sz="1600" dirty="0" smtClean="0"/>
          </a:p>
          <a:p>
            <a:pPr algn="ctr"/>
            <a:r>
              <a:rPr lang="pl-PL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Dawniej wodą oblewano jednak przede wszystkim młode dziewczęta. Nieoblana panna była zdenerwowana i zaniepokojona, gdyż oznaczało to brak zainteresowania ze strony miejscowych kawalerów.</a:t>
            </a:r>
            <a:endParaRPr lang="pl-PL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Strażak życzy miłego Dyngusa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93511" y="-357214"/>
            <a:ext cx="10494504" cy="750099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śmigus - dyngus rysune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5614" y="-642966"/>
            <a:ext cx="9329614" cy="757564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Wielkanocne uprawy</a:t>
            </a:r>
            <a:endParaRPr lang="pl-PL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Symbol zastępczy zawartości 7" descr="jęczmień wielkanocny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1934" y="0"/>
            <a:ext cx="4228300" cy="6589559"/>
          </a:xfrm>
        </p:spPr>
      </p:pic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 smtClean="0"/>
          </a:p>
          <a:p>
            <a:pPr>
              <a:buFont typeface="Wingdings" pitchFamily="2" charset="2"/>
              <a:buChar char="q"/>
            </a:pPr>
            <a:r>
              <a:rPr lang="pl-PL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Owies</a:t>
            </a:r>
          </a:p>
          <a:p>
            <a:endParaRPr lang="pl-PL" sz="20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Owies na Wielkanoc jest</a:t>
            </a:r>
            <a:b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symbolem tego, </a:t>
            </a:r>
            <a:b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co wzrasta i zapewnia </a:t>
            </a:r>
            <a:b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w domu dostatek.</a:t>
            </a:r>
          </a:p>
          <a:p>
            <a:endParaRPr lang="pl-PL" sz="20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Obraz 9" descr="kurczak biegnie z jajkie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929066"/>
            <a:ext cx="2590800" cy="2495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Kartka wielkanocna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3964" y="0"/>
            <a:ext cx="9327996" cy="6856077"/>
          </a:xfrm>
        </p:spPr>
      </p:pic>
      <p:sp>
        <p:nvSpPr>
          <p:cNvPr id="5" name="pole tekstowe 4"/>
          <p:cNvSpPr txBox="1"/>
          <p:nvPr/>
        </p:nvSpPr>
        <p:spPr>
          <a:xfrm>
            <a:off x="5429256" y="3214686"/>
            <a:ext cx="3500462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i="1" dirty="0" smtClean="0">
                <a:latin typeface="Monotype Corsiva" pitchFamily="66" charset="0"/>
                <a:cs typeface="Times New Roman" pitchFamily="18" charset="0"/>
              </a:rPr>
              <a:t>Moje Kochane Pszczółki, </a:t>
            </a:r>
            <a:br>
              <a:rPr lang="pl-PL" b="1" i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pl-PL" b="1" i="1" dirty="0" smtClean="0">
                <a:latin typeface="Monotype Corsiva" pitchFamily="66" charset="0"/>
                <a:cs typeface="Times New Roman" pitchFamily="18" charset="0"/>
              </a:rPr>
              <a:t>Drodzy Rodzice ,życzę Wam </a:t>
            </a:r>
            <a:br>
              <a:rPr lang="pl-PL" b="1" i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pl-PL" b="1" i="1" dirty="0" smtClean="0">
                <a:latin typeface="Monotype Corsiva" pitchFamily="66" charset="0"/>
                <a:cs typeface="Times New Roman" pitchFamily="18" charset="0"/>
              </a:rPr>
              <a:t>Zdrowych, Spokojnych </a:t>
            </a:r>
            <a:br>
              <a:rPr lang="pl-PL" b="1" i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pl-PL" b="1" i="1" dirty="0" smtClean="0">
                <a:latin typeface="Monotype Corsiva" pitchFamily="66" charset="0"/>
                <a:cs typeface="Times New Roman" pitchFamily="18" charset="0"/>
              </a:rPr>
              <a:t>Świąt Wielkanocnych, </a:t>
            </a:r>
            <a:br>
              <a:rPr lang="pl-PL" b="1" i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pl-PL" b="1" i="1" dirty="0" smtClean="0">
                <a:latin typeface="Monotype Corsiva" pitchFamily="66" charset="0"/>
                <a:cs typeface="Times New Roman" pitchFamily="18" charset="0"/>
              </a:rPr>
              <a:t>smacznego jajka i mokrego dyngusa.</a:t>
            </a:r>
            <a:endParaRPr lang="pl-PL" b="1" i="1" dirty="0"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 descr="pisan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646" y="1500174"/>
            <a:ext cx="6507354" cy="428628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3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Pisanki</a:t>
            </a:r>
            <a:endParaRPr lang="pl-PL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Pisanki wykonuje się </a:t>
            </a:r>
            <a:br>
              <a:rPr lang="pl-PL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przed Wielkanocą. Mają symbolizować rodzącą się do życia przyrodę, </a:t>
            </a:r>
            <a:br>
              <a:rPr lang="pl-PL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w chrześcijaństwie dodatkowo nadzieję wynikającą z wiary </a:t>
            </a:r>
            <a:br>
              <a:rPr lang="pl-PL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 zmartwychwstanie Chrystusa.</a:t>
            </a:r>
          </a:p>
          <a:p>
            <a:pPr algn="ctr"/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Joasia\Desktop\kurczak z pisank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4214818"/>
            <a:ext cx="1905006" cy="2381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asia\Desktop\pisanka 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500306"/>
            <a:ext cx="2214578" cy="2088031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sz="3200" b="0" dirty="0" smtClean="0">
                <a:latin typeface="Times New Roman" pitchFamily="18" charset="0"/>
                <a:cs typeface="Times New Roman" pitchFamily="18" charset="0"/>
              </a:rPr>
              <a:t>Techniki  zdobienia pisanek</a:t>
            </a:r>
            <a:endParaRPr lang="pl-PL" sz="3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Symbol zastępczy zawartości 9" descr="pisanki 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3182994" y="671830"/>
            <a:ext cx="7217986" cy="515435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422900"/>
          </a:xfrm>
        </p:spPr>
        <p:txBody>
          <a:bodyPr>
            <a:normAutofit fontScale="85000" lnSpcReduction="10000"/>
          </a:bodyPr>
          <a:lstStyle/>
          <a:p>
            <a:endParaRPr lang="pl-PL" dirty="0" smtClean="0"/>
          </a:p>
          <a:p>
            <a:pPr algn="ctr"/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Technik zdobienia pisanek jest wiele. W zależności od metody dekoracji wielkanocne jajka dzielimy na: </a:t>
            </a:r>
          </a:p>
          <a:p>
            <a:pPr algn="ctr"/>
            <a:endParaRPr lang="pl-PL" sz="19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kraszanki, </a:t>
            </a:r>
          </a:p>
          <a:p>
            <a:endParaRPr lang="pl-PL" sz="19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malowanki, </a:t>
            </a:r>
          </a:p>
          <a:p>
            <a:endParaRPr lang="pl-PL" sz="19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naklejanki, </a:t>
            </a:r>
          </a:p>
          <a:p>
            <a:endParaRPr lang="pl-PL" sz="19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9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drapanki</a:t>
            </a:r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endParaRPr lang="pl-PL" sz="19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9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rysowanki</a:t>
            </a:r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pl-PL" sz="19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19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Zdobione jajko jest najważniejszym symbolem Wielkanocy.</a:t>
            </a:r>
          </a:p>
          <a:p>
            <a:pPr algn="ctr"/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l-PL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2705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Kraszanki</a:t>
            </a:r>
            <a:endParaRPr lang="pl-PL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142984"/>
            <a:ext cx="3008313" cy="557216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pl-PL" sz="1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Kraszanki</a:t>
            </a:r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malowane są na jeden kolor. </a:t>
            </a:r>
          </a:p>
          <a:p>
            <a:pPr algn="ctr"/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Kolor skorupki uzyskać możemy na różne sposoby. Tradycyjnie już od wielu lat barwiono je za pomocą naturalnych składników roślinnych, które dawały określony kolor:</a:t>
            </a:r>
          </a:p>
          <a:p>
            <a:pPr algn="ctr"/>
            <a:endParaRPr lang="pl-PL" sz="19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9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łupiny cebuli - brązowy,</a:t>
            </a:r>
          </a:p>
          <a:p>
            <a:pPr>
              <a:buFont typeface="Arial" pitchFamily="34" charset="0"/>
              <a:buChar char="•"/>
            </a:pPr>
            <a:r>
              <a:rPr lang="pl-PL" sz="19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kwiat nagietka - złoty, żółty,</a:t>
            </a:r>
          </a:p>
          <a:p>
            <a:pPr>
              <a:buFont typeface="Arial" pitchFamily="34" charset="0"/>
              <a:buChar char="•"/>
            </a:pPr>
            <a:r>
              <a:rPr lang="pl-PL" sz="19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młode pędy żyta - zielony,</a:t>
            </a:r>
          </a:p>
          <a:p>
            <a:pPr>
              <a:buFont typeface="Arial" pitchFamily="34" charset="0"/>
              <a:buChar char="•"/>
            </a:pPr>
            <a:r>
              <a:rPr lang="pl-PL" sz="19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kora dębu - czarny,</a:t>
            </a:r>
          </a:p>
          <a:p>
            <a:pPr>
              <a:buFont typeface="Arial" pitchFamily="34" charset="0"/>
              <a:buChar char="•"/>
            </a:pPr>
            <a:r>
              <a:rPr lang="pl-PL" sz="19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sok z buraków - różowy.</a:t>
            </a:r>
            <a:r>
              <a:rPr lang="pl-PL" sz="1900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pl-PL" sz="1900" dirty="0" smtClean="0"/>
          </a:p>
          <a:p>
            <a:pPr algn="ctr"/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Oczywiście wybrany kolor jajka można osiągnąć także używając gotowych barwników dostępnych </a:t>
            </a:r>
            <a:b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 sklepach. </a:t>
            </a:r>
            <a:b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Ugotowane jaja </a:t>
            </a:r>
            <a:r>
              <a:rPr lang="pl-PL" sz="1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wystarczy zanurzyć w gorącej wodzie </a:t>
            </a:r>
            <a:br>
              <a:rPr lang="pl-PL" sz="1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 farbką </a:t>
            </a:r>
            <a:r>
              <a:rPr lang="pl-PL" sz="19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kraszanki gotowe. Kraszanki nie posiadają żadnych wzorów, są po prostu w jednym kolorze.</a:t>
            </a:r>
            <a:endParaRPr lang="pl-PL" sz="1900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7" name="Symbol zastępczy zawartości 6" descr="krszanki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5588" y="1428736"/>
            <a:ext cx="5582534" cy="407196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kraszanki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430" y="285728"/>
            <a:ext cx="5506528" cy="4129896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285728"/>
            <a:ext cx="3008313" cy="5840435"/>
          </a:xfrm>
        </p:spPr>
        <p:txBody>
          <a:bodyPr>
            <a:normAutofit/>
          </a:bodyPr>
          <a:lstStyle/>
          <a:p>
            <a:endParaRPr lang="pl-PL" sz="23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3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 naszym regionie, </a:t>
            </a:r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Wielkopolsce</a:t>
            </a:r>
            <a:r>
              <a:rPr lang="pl-PL" sz="23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nie zachowała się tradycja wykonywania pisanek. Etnografowie (badacze kultury ludowej) napotykali natomiast zwyczaj przygotowywania kraszanek, czyli barwienia jaj na Wielkanoc jednym kolorem</a:t>
            </a:r>
            <a:endParaRPr lang="pl-PL" sz="23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Joasia\Desktop\zajączek biega na jajk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324985"/>
            <a:ext cx="2214578" cy="25330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3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3600" dirty="0" err="1" smtClean="0">
                <a:latin typeface="Times New Roman" pitchFamily="18" charset="0"/>
                <a:cs typeface="Times New Roman" pitchFamily="18" charset="0"/>
              </a:rPr>
              <a:t>Kroszonki</a:t>
            </a:r>
            <a:endParaRPr lang="pl-PL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kroszon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249099" y="1177403"/>
            <a:ext cx="6646332" cy="442915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285860"/>
            <a:ext cx="3008313" cy="5429288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2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Kroszonka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pisanka charakterystyczna dla znacznej części</a:t>
            </a:r>
            <a:r>
              <a:rPr lang="pl-PL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Górnego Śląska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Tradycyjne śląskie </a:t>
            </a:r>
            <a:r>
              <a:rPr lang="pl-PL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kroszonki</a:t>
            </a: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zdobione są na jeden kolor. </a:t>
            </a:r>
          </a:p>
          <a:p>
            <a:pPr algn="ctr"/>
            <a:endParaRPr lang="pl-PL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Kiedyś barwiono je naturalnymi składnikami - łupinami cebuli, korą drzewa, młodymi pędami zbóż, obecnie używa się również barwników sztucznych</a:t>
            </a:r>
            <a:endParaRPr lang="pl-PL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Joasia\Desktop\zając maluje jajk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857496"/>
            <a:ext cx="2096072" cy="1790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849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3200" dirty="0" err="1" smtClean="0">
                <a:latin typeface="Times New Roman" pitchFamily="18" charset="0"/>
                <a:cs typeface="Times New Roman" pitchFamily="18" charset="0"/>
              </a:rPr>
              <a:t>Drapanki</a:t>
            </a:r>
            <a:endParaRPr lang="pl-PL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ymbol zastępczy zawartości 4" descr="drapank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3372" y="285728"/>
            <a:ext cx="4389835" cy="585311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pl-PL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Drapanki</a:t>
            </a:r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najpierw barwi się na jednolity kolor, a potem zeskrobuje go miejscowo, mocniej lub słabiej, tworząc cieniowane wzory.</a:t>
            </a:r>
            <a:endParaRPr lang="pl-PL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465</Words>
  <Application>Microsoft Office PowerPoint</Application>
  <PresentationFormat>Pokaz na ekranie (4:3)</PresentationFormat>
  <Paragraphs>118</Paragraphs>
  <Slides>30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Motyw pakietu Office</vt:lpstr>
      <vt:lpstr>Slajd 1</vt:lpstr>
      <vt:lpstr>Wielkanocne uprawy</vt:lpstr>
      <vt:lpstr>Wielkanocne uprawy</vt:lpstr>
      <vt:lpstr>Pisanki</vt:lpstr>
      <vt:lpstr>Techniki  zdobienia pisanek</vt:lpstr>
      <vt:lpstr>Kraszanki</vt:lpstr>
      <vt:lpstr>Slajd 7</vt:lpstr>
      <vt:lpstr>Kroszonki</vt:lpstr>
      <vt:lpstr>Drapanki</vt:lpstr>
      <vt:lpstr>Malowanki</vt:lpstr>
      <vt:lpstr>Pisanka  kaszubska ręcznie malowana</vt:lpstr>
      <vt:lpstr>Pisanki  z Podlasia</vt:lpstr>
      <vt:lpstr>Co powinien zawierać Wielkanocny Koszyczek?</vt:lpstr>
      <vt:lpstr>Baranek </vt:lpstr>
      <vt:lpstr>Chleb</vt:lpstr>
      <vt:lpstr>Sól </vt:lpstr>
      <vt:lpstr>Jajko </vt:lpstr>
      <vt:lpstr>Wędlina</vt:lpstr>
      <vt:lpstr>Chrzan </vt:lpstr>
      <vt:lpstr>Baba Wielkanocna</vt:lpstr>
      <vt:lpstr>Dekoracja koszyczka</vt:lpstr>
      <vt:lpstr>Wielkanocna palma</vt:lpstr>
      <vt:lpstr>Wielkanocny stół</vt:lpstr>
      <vt:lpstr>Slajd 24</vt:lpstr>
      <vt:lpstr>Slajd 25</vt:lpstr>
      <vt:lpstr>Wielkanocne śniadanie</vt:lpstr>
      <vt:lpstr>Śmigus - dyngus</vt:lpstr>
      <vt:lpstr>Slajd 28</vt:lpstr>
      <vt:lpstr>Slajd 29</vt:lpstr>
      <vt:lpstr>Slajd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Joasia</dc:creator>
  <cp:lastModifiedBy>Joasia</cp:lastModifiedBy>
  <cp:revision>72</cp:revision>
  <dcterms:created xsi:type="dcterms:W3CDTF">2020-04-05T10:02:31Z</dcterms:created>
  <dcterms:modified xsi:type="dcterms:W3CDTF">2020-04-06T22:24:01Z</dcterms:modified>
</cp:coreProperties>
</file>